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9.jpg" ContentType="image/jpeg"/>
  <Override PartName="/ppt/media/image34.jpg" ContentType="image/jpeg"/>
  <Override PartName="/ppt/media/image4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3.jpg" ContentType="image/jpeg"/>
  <Override PartName="/ppt/media/image54.jpg" ContentType="image/jpeg"/>
  <Override PartName="/ppt/media/image57.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5.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94.jpg" ContentType="image/jpeg"/>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60" r:id="rId2"/>
    <p:sldId id="470" r:id="rId3"/>
    <p:sldId id="475" r:id="rId4"/>
    <p:sldId id="476" r:id="rId5"/>
    <p:sldId id="477" r:id="rId6"/>
    <p:sldId id="478" r:id="rId7"/>
    <p:sldId id="479" r:id="rId8"/>
    <p:sldId id="483" r:id="rId9"/>
    <p:sldId id="480" r:id="rId10"/>
    <p:sldId id="481" r:id="rId11"/>
    <p:sldId id="482" r:id="rId12"/>
    <p:sldId id="283" r:id="rId13"/>
    <p:sldId id="259" r:id="rId14"/>
    <p:sldId id="261" r:id="rId15"/>
    <p:sldId id="264" r:id="rId16"/>
    <p:sldId id="265" r:id="rId17"/>
    <p:sldId id="266" r:id="rId18"/>
    <p:sldId id="267" r:id="rId19"/>
    <p:sldId id="269" r:id="rId20"/>
    <p:sldId id="274" r:id="rId21"/>
    <p:sldId id="276" r:id="rId22"/>
    <p:sldId id="277" r:id="rId23"/>
    <p:sldId id="278" r:id="rId24"/>
    <p:sldId id="279" r:id="rId25"/>
    <p:sldId id="280" r:id="rId26"/>
    <p:sldId id="281" r:id="rId27"/>
    <p:sldId id="282"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Gill Sans MT" panose="020B0502020104020203" pitchFamily="34" charset="0"/>
      <p:regular r:id="rId34"/>
      <p:bold r:id="rId35"/>
      <p:italic r:id="rId36"/>
      <p:boldItalic r:id="rId37"/>
    </p:embeddedFont>
    <p:embeddedFont>
      <p:font typeface="HY견고딕" panose="02030600000101010101" pitchFamily="18" charset="-127"/>
      <p:regular r:id="rId38"/>
    </p:embeddedFont>
    <p:embeddedFont>
      <p:font typeface="Noto Sans" panose="020B0502040504020204" pitchFamily="34" charset="0"/>
      <p:regular r:id="rId39"/>
      <p:bold r:id="rId40"/>
      <p:italic r:id="rId41"/>
      <p:boldItalic r:id="rId42"/>
    </p:embeddedFont>
    <p:embeddedFont>
      <p:font typeface="Noto Sans Symbols" panose="020B0600000101010101" charset="0"/>
      <p:regular r:id="rId43"/>
      <p:bold r:id="rId44"/>
    </p:embeddedFont>
    <p:embeddedFont>
      <p:font typeface="Quattrocento Sans" panose="020B0502050000020003" pitchFamily="34" charset="0"/>
      <p:regular r:id="rId45"/>
      <p:bold r:id="rId46"/>
      <p:italic r:id="rId47"/>
      <p:boldItalic r:id="rId48"/>
    </p:embeddedFont>
    <p:embeddedFont>
      <p:font typeface="맑은 고딕" panose="020B0503020000020004" pitchFamily="50" charset="-127"/>
      <p:regular r:id="rId49"/>
      <p:bold r:id="rId50"/>
    </p:embeddedFont>
    <p:embeddedFont>
      <p:font typeface="맑은 고딕" panose="020B0503020000020004" pitchFamily="50" charset="-127"/>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2">
          <p15:clr>
            <a:srgbClr val="A4A3A4"/>
          </p15:clr>
        </p15:guide>
        <p15:guide id="2" orient="horz" pos="799">
          <p15:clr>
            <a:srgbClr val="A4A3A4"/>
          </p15:clr>
        </p15:guide>
        <p15:guide id="3" orient="horz" pos="663">
          <p15:clr>
            <a:srgbClr val="A4A3A4"/>
          </p15:clr>
        </p15:guide>
        <p15:guide id="4" orient="horz" pos="1434">
          <p15:clr>
            <a:srgbClr val="A4A3A4"/>
          </p15:clr>
        </p15:guide>
        <p15:guide id="5" orient="horz" pos="3929">
          <p15:clr>
            <a:srgbClr val="A4A3A4"/>
          </p15:clr>
        </p15:guide>
        <p15:guide id="6" pos="444">
          <p15:clr>
            <a:srgbClr val="A4A3A4"/>
          </p15:clr>
        </p15:guide>
        <p15:guide id="7" pos="6068">
          <p15:clr>
            <a:srgbClr val="A4A3A4"/>
          </p15:clr>
        </p15:guide>
        <p15:guide id="8" pos="988">
          <p15:clr>
            <a:srgbClr val="A4A3A4"/>
          </p15:clr>
        </p15:guide>
        <p15:guide id="9" pos="535">
          <p15:clr>
            <a:srgbClr val="A4A3A4"/>
          </p15:clr>
        </p15:guide>
        <p15:guide id="10" pos="4163">
          <p15:clr>
            <a:srgbClr val="A4A3A4"/>
          </p15:clr>
        </p15:guide>
        <p15:guide id="11" pos="5207">
          <p15:clr>
            <a:srgbClr val="A4A3A4"/>
          </p15:clr>
        </p15:guide>
        <p15:guide id="12" pos="1895">
          <p15:clr>
            <a:srgbClr val="A4A3A4"/>
          </p15:clr>
        </p15:guide>
        <p15:guide id="13" pos="262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jdr+cxKgEdfSO/ODqyKWof4clv4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CC8C65-BF90-4BFD-AAEA-F4031C3020E8}">
  <a:tblStyle styleId="{E6CC8C65-BF90-4BFD-AAEA-F4031C3020E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5682DB-4451-482B-B81D-CBF10C3E13F3}" styleName="Table_1">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306" y="58"/>
      </p:cViewPr>
      <p:guideLst>
        <p:guide orient="horz" pos="572"/>
        <p:guide orient="horz" pos="799"/>
        <p:guide orient="horz" pos="663"/>
        <p:guide orient="horz" pos="1434"/>
        <p:guide orient="horz" pos="3929"/>
        <p:guide pos="444"/>
        <p:guide pos="6068"/>
        <p:guide pos="988"/>
        <p:guide pos="535"/>
        <p:guide pos="4163"/>
        <p:guide pos="5207"/>
        <p:guide pos="1895"/>
        <p:guide pos="26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8a9a2df7839daa25/MyWork/000_CTF/000.&#49828;&#47560;&#53944;&#51228;&#51312;R%5e0D/2&#52264;%20&#45380;&#46020;_&#51228;&#51312;&#45936;&#51060;&#53552;&#54876;&#50857;%20R%5e0D/&#44208;&#44284;&#48372;&#44256;&#49436;/(&#54788;&#51109;&#51216;&#44160;)&#51648;&#51201;&#49324;&#54637;%20&#52628;&#44032;&#48372;&#50756;_&#44032;&#44277;&#51312;&#44148;%20&#48143;%20Tool%20life%20&#44288;&#47144;_22030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rgbClr val="0000FF"/>
                </a:solidFill>
                <a:latin typeface="HY견고딕" panose="02030600000101010101" pitchFamily="18" charset="-127"/>
                <a:ea typeface="HY견고딕" panose="02030600000101010101" pitchFamily="18" charset="-127"/>
                <a:cs typeface="+mn-cs"/>
              </a:defRPr>
            </a:pPr>
            <a:r>
              <a:rPr lang="en-US" altLang="ko-KR" sz="1100" b="0" dirty="0">
                <a:solidFill>
                  <a:srgbClr val="0000FF"/>
                </a:solidFill>
                <a:latin typeface="HY견고딕" panose="02030600000101010101" pitchFamily="18" charset="-127"/>
                <a:ea typeface="HY견고딕" panose="02030600000101010101" pitchFamily="18" charset="-127"/>
              </a:rPr>
              <a:t>APG025 F/S CNC</a:t>
            </a:r>
            <a:r>
              <a:rPr lang="ko-KR" altLang="en-US" sz="1100" b="0" dirty="0" err="1">
                <a:solidFill>
                  <a:srgbClr val="0000FF"/>
                </a:solidFill>
                <a:latin typeface="HY견고딕" panose="02030600000101010101" pitchFamily="18" charset="-127"/>
                <a:ea typeface="HY견고딕" panose="02030600000101010101" pitchFamily="18" charset="-127"/>
              </a:rPr>
              <a:t>선삭공정</a:t>
            </a:r>
            <a:r>
              <a:rPr lang="ko-KR" altLang="en-US" sz="1100" b="0" dirty="0">
                <a:solidFill>
                  <a:srgbClr val="0000FF"/>
                </a:solidFill>
                <a:latin typeface="HY견고딕" panose="02030600000101010101" pitchFamily="18" charset="-127"/>
                <a:ea typeface="HY견고딕" panose="02030600000101010101" pitchFamily="18" charset="-127"/>
              </a:rPr>
              <a:t> 공구교체 시간대별 배면조도</a:t>
            </a:r>
          </a:p>
        </c:rich>
      </c:tx>
      <c:layout>
        <c:manualLayout>
          <c:xMode val="edge"/>
          <c:yMode val="edge"/>
          <c:x val="0.2784429917622997"/>
          <c:y val="4.9517067548050212E-4"/>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rgbClr val="0000FF"/>
              </a:solidFill>
              <a:latin typeface="HY견고딕" panose="02030600000101010101" pitchFamily="18" charset="-127"/>
              <a:ea typeface="HY견고딕" panose="02030600000101010101" pitchFamily="18" charset="-127"/>
              <a:cs typeface="+mn-cs"/>
            </a:defRPr>
          </a:pPr>
          <a:endParaRPr lang="ko-KR"/>
        </a:p>
      </c:txPr>
    </c:title>
    <c:autoTitleDeleted val="0"/>
    <c:plotArea>
      <c:layout>
        <c:manualLayout>
          <c:layoutTarget val="inner"/>
          <c:xMode val="edge"/>
          <c:yMode val="edge"/>
          <c:x val="9.228042197181327E-2"/>
          <c:y val="9.9317041059820615E-2"/>
          <c:w val="0.91769155361603882"/>
          <c:h val="0.80935572213525109"/>
        </c:manualLayout>
      </c:layout>
      <c:lineChart>
        <c:grouping val="standard"/>
        <c:varyColors val="0"/>
        <c:ser>
          <c:idx val="0"/>
          <c:order val="0"/>
          <c:spPr>
            <a:ln w="28575" cap="rnd">
              <a:solidFill>
                <a:srgbClr val="0000FF"/>
              </a:solidFill>
              <a:round/>
            </a:ln>
            <a:effectLst/>
          </c:spPr>
          <c:marker>
            <c:symbol val="circle"/>
            <c:size val="5"/>
            <c:spPr>
              <a:solidFill>
                <a:srgbClr val="0000FF"/>
              </a:solidFill>
              <a:ln w="9525">
                <a:solidFill>
                  <a:srgbClr val="0000FF"/>
                </a:solidFill>
              </a:ln>
              <a:effectLst/>
            </c:spPr>
          </c:marker>
          <c:cat>
            <c:strRef>
              <c:f>'[(현장점검)지적사항 추가보완_가공조건 및 Tool life 관련_220301.xlsx]Tool Life'!$B$23:$J$23</c:f>
              <c:strCache>
                <c:ptCount val="9"/>
                <c:pt idx="0">
                  <c:v>초물</c:v>
                </c:pt>
                <c:pt idx="1">
                  <c:v>D+10</c:v>
                </c:pt>
                <c:pt idx="2">
                  <c:v>D+30</c:v>
                </c:pt>
                <c:pt idx="3">
                  <c:v>D+50</c:v>
                </c:pt>
                <c:pt idx="4">
                  <c:v>D+70</c:v>
                </c:pt>
                <c:pt idx="5">
                  <c:v>D+90</c:v>
                </c:pt>
                <c:pt idx="6">
                  <c:v>D+110</c:v>
                </c:pt>
                <c:pt idx="7">
                  <c:v>D+130</c:v>
                </c:pt>
                <c:pt idx="8">
                  <c:v>D+150</c:v>
                </c:pt>
              </c:strCache>
            </c:strRef>
          </c:cat>
          <c:val>
            <c:numRef>
              <c:f>'[(현장점검)지적사항 추가보완_가공조건 및 Tool life 관련_220301.xlsx]Tool Life'!$B$29:$J$29</c:f>
              <c:numCache>
                <c:formatCode>#,##0.000_ ;[Red]\-#,##0.000\ </c:formatCode>
                <c:ptCount val="9"/>
                <c:pt idx="0">
                  <c:v>13.310399999999998</c:v>
                </c:pt>
                <c:pt idx="1">
                  <c:v>15.552000000000001</c:v>
                </c:pt>
                <c:pt idx="2">
                  <c:v>16.200600000000001</c:v>
                </c:pt>
                <c:pt idx="3">
                  <c:v>16.5106</c:v>
                </c:pt>
                <c:pt idx="4">
                  <c:v>17.191200000000002</c:v>
                </c:pt>
                <c:pt idx="5">
                  <c:v>18.189399999999999</c:v>
                </c:pt>
                <c:pt idx="6">
                  <c:v>19.6982</c:v>
                </c:pt>
                <c:pt idx="7">
                  <c:v>20.772600000000001</c:v>
                </c:pt>
                <c:pt idx="8">
                  <c:v>23.917399999999997</c:v>
                </c:pt>
              </c:numCache>
            </c:numRef>
          </c:val>
          <c:smooth val="0"/>
          <c:extLst>
            <c:ext xmlns:c16="http://schemas.microsoft.com/office/drawing/2014/chart" uri="{C3380CC4-5D6E-409C-BE32-E72D297353CC}">
              <c16:uniqueId val="{00000000-FAA1-4735-9FB1-7A98DE0CB255}"/>
            </c:ext>
          </c:extLst>
        </c:ser>
        <c:dLbls>
          <c:showLegendKey val="0"/>
          <c:showVal val="0"/>
          <c:showCatName val="0"/>
          <c:showSerName val="0"/>
          <c:showPercent val="0"/>
          <c:showBubbleSize val="0"/>
        </c:dLbls>
        <c:marker val="1"/>
        <c:smooth val="0"/>
        <c:axId val="892478464"/>
        <c:axId val="892482208"/>
      </c:lineChart>
      <c:catAx>
        <c:axId val="89247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892482208"/>
        <c:crosses val="autoZero"/>
        <c:auto val="1"/>
        <c:lblAlgn val="ctr"/>
        <c:lblOffset val="100"/>
        <c:noMultiLvlLbl val="0"/>
      </c:catAx>
      <c:valAx>
        <c:axId val="892482208"/>
        <c:scaling>
          <c:orientation val="minMax"/>
        </c:scaling>
        <c:delete val="0"/>
        <c:axPos val="l"/>
        <c:majorGridlines>
          <c:spPr>
            <a:ln w="9525" cap="flat" cmpd="sng" algn="ctr">
              <a:solidFill>
                <a:schemeClr val="tx1">
                  <a:lumMod val="15000"/>
                  <a:lumOff val="85000"/>
                </a:schemeClr>
              </a:solidFill>
              <a:round/>
            </a:ln>
            <a:effectLst/>
          </c:spPr>
        </c:majorGridlines>
        <c:numFmt formatCode="#,##0.000_ ;[Red]\-#,##0.000\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892478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0.29234</cdr:y>
    </cdr:from>
    <cdr:to>
      <cdr:x>1</cdr:x>
      <cdr:y>0.29234</cdr:y>
    </cdr:to>
    <cdr:cxnSp macro="">
      <cdr:nvCxnSpPr>
        <cdr:cNvPr id="2" name="직선 연결선 2">
          <a:extLst xmlns:a="http://schemas.openxmlformats.org/drawingml/2006/main">
            <a:ext uri="{FF2B5EF4-FFF2-40B4-BE49-F238E27FC236}">
              <a16:creationId xmlns:a16="http://schemas.microsoft.com/office/drawing/2014/main" id="{00000000-0008-0000-0100-000003000000}"/>
            </a:ext>
          </a:extLst>
        </cdr:cNvPr>
        <cdr:cNvCxnSpPr/>
      </cdr:nvCxnSpPr>
      <cdr:spPr>
        <a:xfrm xmlns:a="http://schemas.openxmlformats.org/drawingml/2006/main">
          <a:off x="0" y="628847"/>
          <a:ext cx="5595824" cy="0"/>
        </a:xfrm>
        <a:prstGeom xmlns:a="http://schemas.openxmlformats.org/drawingml/2006/main" prst="line">
          <a:avLst/>
        </a:prstGeom>
        <a:ln xmlns:a="http://schemas.openxmlformats.org/drawingml/2006/main" w="28575">
          <a:solidFill>
            <a:srgbClr val="FF0000"/>
          </a:solidFill>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0.0994</cdr:x>
      <cdr:y>0.16519</cdr:y>
    </cdr:from>
    <cdr:to>
      <cdr:x>0.30217</cdr:x>
      <cdr:y>0.27529</cdr:y>
    </cdr:to>
    <cdr:sp macro="" textlink="">
      <cdr:nvSpPr>
        <cdr:cNvPr id="3" name="TextBox 3">
          <a:extLst xmlns:a="http://schemas.openxmlformats.org/drawingml/2006/main">
            <a:ext uri="{FF2B5EF4-FFF2-40B4-BE49-F238E27FC236}">
              <a16:creationId xmlns:a16="http://schemas.microsoft.com/office/drawing/2014/main" id="{00000000-0008-0000-0100-000004000000}"/>
            </a:ext>
          </a:extLst>
        </cdr:cNvPr>
        <cdr:cNvSpPr txBox="1"/>
      </cdr:nvSpPr>
      <cdr:spPr>
        <a:xfrm xmlns:a="http://schemas.openxmlformats.org/drawingml/2006/main">
          <a:off x="873257" y="392542"/>
          <a:ext cx="1781258" cy="2616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r"/>
          <a:r>
            <a:rPr lang="ko-KR" altLang="en-US" sz="1100" b="1" dirty="0">
              <a:solidFill>
                <a:srgbClr val="FF0000"/>
              </a:solidFill>
            </a:rPr>
            <a:t>내부관리 </a:t>
          </a:r>
          <a:r>
            <a:rPr lang="en-US" altLang="ko-KR" sz="1100" b="1" dirty="0">
              <a:solidFill>
                <a:srgbClr val="FF0000"/>
              </a:solidFill>
            </a:rPr>
            <a:t>Spec.</a:t>
          </a:r>
          <a:r>
            <a:rPr lang="en-US" altLang="ko-KR" sz="1100" b="1" baseline="0" dirty="0">
              <a:solidFill>
                <a:srgbClr val="FF0000"/>
              </a:solidFill>
            </a:rPr>
            <a:t> 23</a:t>
          </a:r>
          <a:r>
            <a:rPr lang="en-US" altLang="ko-KR" sz="1100" b="1" dirty="0">
              <a:solidFill>
                <a:srgbClr val="FF0000"/>
              </a:solidFill>
            </a:rPr>
            <a:t>Z</a:t>
          </a:r>
          <a:r>
            <a:rPr lang="en-US" altLang="ko-KR" sz="1100" b="1" baseline="0" dirty="0">
              <a:solidFill>
                <a:srgbClr val="FF0000"/>
              </a:solidFill>
            </a:rPr>
            <a:t> </a:t>
          </a:r>
          <a:r>
            <a:rPr lang="ko-KR" altLang="en-US" sz="1100" b="1" baseline="0" dirty="0">
              <a:solidFill>
                <a:srgbClr val="FF0000"/>
              </a:solidFill>
            </a:rPr>
            <a:t>이하</a:t>
          </a:r>
          <a:endParaRPr lang="ko-KR" altLang="en-US" sz="1100" b="1" dirty="0">
            <a:solidFill>
              <a:srgbClr val="FF0000"/>
            </a:solidFill>
          </a:endParaRPr>
        </a:p>
      </cdr:txBody>
    </cdr:sp>
  </cdr:relSizeAnchor>
  <cdr:relSizeAnchor xmlns:cdr="http://schemas.openxmlformats.org/drawingml/2006/chartDrawing">
    <cdr:from>
      <cdr:x>0.7623</cdr:x>
      <cdr:y>0.42424</cdr:y>
    </cdr:from>
    <cdr:to>
      <cdr:x>0.95902</cdr:x>
      <cdr:y>0.75758</cdr:y>
    </cdr:to>
    <cdr:sp macro="" textlink="">
      <cdr:nvSpPr>
        <cdr:cNvPr id="15" name="TextBox 14">
          <a:extLst xmlns:a="http://schemas.openxmlformats.org/drawingml/2006/main">
            <a:ext uri="{FF2B5EF4-FFF2-40B4-BE49-F238E27FC236}">
              <a16:creationId xmlns:a16="http://schemas.microsoft.com/office/drawing/2014/main" id="{685721FF-7EE3-415F-98B4-86A2B6FA8CE8}"/>
            </a:ext>
          </a:extLst>
        </cdr:cNvPr>
        <cdr:cNvSpPr txBox="1"/>
      </cdr:nvSpPr>
      <cdr:spPr>
        <a:xfrm xmlns:a="http://schemas.openxmlformats.org/drawingml/2006/main">
          <a:off x="6696744" y="1008112"/>
          <a:ext cx="1728192" cy="7920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b="1" dirty="0"/>
            <a:t>Tool Life </a:t>
          </a:r>
        </a:p>
        <a:p xmlns:a="http://schemas.openxmlformats.org/drawingml/2006/main">
          <a:pPr algn="ctr"/>
          <a:r>
            <a:rPr lang="ko-KR" altLang="en-US" b="1" dirty="0"/>
            <a:t>알람 범위</a:t>
          </a:r>
          <a:endParaRPr lang="en-US" altLang="ko-KR" b="1" dirty="0"/>
        </a:p>
        <a:p xmlns:a="http://schemas.openxmlformats.org/drawingml/2006/main">
          <a:pPr algn="ctr"/>
          <a:endParaRPr lang="en-US" sz="1100" b="1" dirty="0"/>
        </a:p>
        <a:p xmlns:a="http://schemas.openxmlformats.org/drawingml/2006/main">
          <a:pPr algn="ctr"/>
          <a:r>
            <a:rPr lang="en-US" b="1" dirty="0"/>
            <a:t>110 ~ 150EA</a:t>
          </a:r>
          <a:endParaRPr lang="en-US" sz="1100" b="1" dirty="0"/>
        </a:p>
      </cdr:txBody>
    </cdr:sp>
  </cdr:relSizeAnchor>
  <cdr:relSizeAnchor xmlns:cdr="http://schemas.openxmlformats.org/drawingml/2006/chartDrawing">
    <cdr:from>
      <cdr:x>0.7623</cdr:x>
      <cdr:y>0.60606</cdr:y>
    </cdr:from>
    <cdr:to>
      <cdr:x>0.95082</cdr:x>
      <cdr:y>0.60606</cdr:y>
    </cdr:to>
    <cdr:cxnSp macro="">
      <cdr:nvCxnSpPr>
        <cdr:cNvPr id="17" name="Straight Arrow Connector 16">
          <a:extLst xmlns:a="http://schemas.openxmlformats.org/drawingml/2006/main">
            <a:ext uri="{FF2B5EF4-FFF2-40B4-BE49-F238E27FC236}">
              <a16:creationId xmlns:a16="http://schemas.microsoft.com/office/drawing/2014/main" id="{7BB8F5C1-A340-4344-B0AD-2841B75D7A77}"/>
            </a:ext>
          </a:extLst>
        </cdr:cNvPr>
        <cdr:cNvCxnSpPr/>
      </cdr:nvCxnSpPr>
      <cdr:spPr>
        <a:xfrm xmlns:a="http://schemas.openxmlformats.org/drawingml/2006/main">
          <a:off x="6696744" y="1440160"/>
          <a:ext cx="1656184" cy="0"/>
        </a:xfrm>
        <a:prstGeom xmlns:a="http://schemas.openxmlformats.org/drawingml/2006/main" prst="straightConnector1">
          <a:avLst/>
        </a:prstGeom>
        <a:ln xmlns:a="http://schemas.openxmlformats.org/drawingml/2006/main">
          <a:solidFill>
            <a:srgbClr val="FF0000"/>
          </a:solidFill>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0.7623</cdr:x>
      <cdr:y>0.30303</cdr:y>
    </cdr:from>
    <cdr:to>
      <cdr:x>0.95902</cdr:x>
      <cdr:y>0.93939</cdr:y>
    </cdr:to>
    <cdr:sp macro="" textlink="">
      <cdr:nvSpPr>
        <cdr:cNvPr id="20" name="Rectangle 19">
          <a:extLst xmlns:a="http://schemas.openxmlformats.org/drawingml/2006/main">
            <a:ext uri="{FF2B5EF4-FFF2-40B4-BE49-F238E27FC236}">
              <a16:creationId xmlns:a16="http://schemas.microsoft.com/office/drawing/2014/main" id="{1628AEE8-B756-433C-9FC8-F1DA45258066}"/>
            </a:ext>
          </a:extLst>
        </cdr:cNvPr>
        <cdr:cNvSpPr/>
      </cdr:nvSpPr>
      <cdr:spPr>
        <a:xfrm xmlns:a="http://schemas.openxmlformats.org/drawingml/2006/main">
          <a:off x="6696787" y="720079"/>
          <a:ext cx="1728181" cy="1512159"/>
        </a:xfrm>
        <a:prstGeom xmlns:a="http://schemas.openxmlformats.org/drawingml/2006/main" prst="rect">
          <a:avLst/>
        </a:prstGeom>
        <a:noFill xmlns:a="http://schemas.openxmlformats.org/drawingml/2006/main"/>
        <a:ln xmlns:a="http://schemas.openxmlformats.org/drawingml/2006/main">
          <a:solidFill>
            <a:srgbClr val="FF0D0D"/>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600"/>
          </a:p>
        </p:txBody>
      </p:sp>
      <p:sp>
        <p:nvSpPr>
          <p:cNvPr id="234" name="Google Shape;2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41" name="Google Shape;64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59" name="Google Shape;659;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600"/>
          </a:p>
        </p:txBody>
      </p:sp>
      <p:sp>
        <p:nvSpPr>
          <p:cNvPr id="281" name="Google Shape;28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5" name="Google Shape;14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7" name="Google Shape;25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콘텐츠 2개">
  <p:cSld name="콘텐츠 2개">
    <p:spTree>
      <p:nvGrpSpPr>
        <p:cNvPr id="1" name="Shape 29"/>
        <p:cNvGrpSpPr/>
        <p:nvPr/>
      </p:nvGrpSpPr>
      <p:grpSpPr>
        <a:xfrm>
          <a:off x="0" y="0"/>
          <a:ext cx="0" cy="0"/>
          <a:chOff x="0" y="0"/>
          <a:chExt cx="0" cy="0"/>
        </a:xfrm>
      </p:grpSpPr>
      <p:sp>
        <p:nvSpPr>
          <p:cNvPr id="30" name="Google Shape;30;p53"/>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900"/>
              <a:buFont typeface="Malgun Gothic"/>
              <a:buNone/>
              <a:defRPr sz="19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p:nvPr/>
        </p:nvSpPr>
        <p:spPr>
          <a:xfrm>
            <a:off x="447645" y="634387"/>
            <a:ext cx="9401899" cy="5832000"/>
          </a:xfrm>
          <a:prstGeom prst="roundRect">
            <a:avLst>
              <a:gd name="adj" fmla="val 1852"/>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2" name="Google Shape;32;p53"/>
          <p:cNvSpPr/>
          <p:nvPr/>
        </p:nvSpPr>
        <p:spPr>
          <a:xfrm>
            <a:off x="4595814" y="6546148"/>
            <a:ext cx="673100" cy="249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b="1">
                <a:solidFill>
                  <a:srgbClr val="595959"/>
                </a:solidFill>
                <a:latin typeface="Dotum"/>
                <a:ea typeface="Dotum"/>
                <a:cs typeface="Dotum"/>
                <a:sym typeface="Dotum"/>
              </a:rPr>
              <a:t> </a:t>
            </a:r>
            <a:fld id="{00000000-1234-1234-1234-123412341234}" type="slidenum">
              <a:rPr lang="en-US" sz="1000" b="1">
                <a:solidFill>
                  <a:srgbClr val="595959"/>
                </a:solidFill>
                <a:latin typeface="Malgun Gothic"/>
                <a:ea typeface="Malgun Gothic"/>
                <a:cs typeface="Malgun Gothic"/>
                <a:sym typeface="Malgun Gothic"/>
              </a:rPr>
              <a:t>‹#›</a:t>
            </a:fld>
            <a:r>
              <a:rPr lang="en-US" sz="1000" b="1">
                <a:solidFill>
                  <a:srgbClr val="595959"/>
                </a:solidFill>
                <a:latin typeface="Malgun Gothic"/>
                <a:ea typeface="Malgun Gothic"/>
                <a:cs typeface="Malgun Gothic"/>
                <a:sym typeface="Malgun Gothic"/>
              </a:rPr>
              <a:t> </a:t>
            </a:r>
            <a:endParaRPr/>
          </a:p>
        </p:txBody>
      </p:sp>
      <p:sp>
        <p:nvSpPr>
          <p:cNvPr id="39" name="Google Shape;39;p53"/>
          <p:cNvSpPr txBox="1">
            <a:spLocks noGrp="1"/>
          </p:cNvSpPr>
          <p:nvPr>
            <p:ph type="body" idx="1"/>
          </p:nvPr>
        </p:nvSpPr>
        <p:spPr>
          <a:xfrm>
            <a:off x="497718" y="26128"/>
            <a:ext cx="5383976" cy="272665"/>
          </a:xfrm>
          <a:prstGeom prst="rect">
            <a:avLst/>
          </a:prstGeom>
          <a:noFill/>
          <a:ln>
            <a:noFill/>
          </a:ln>
        </p:spPr>
        <p:txBody>
          <a:bodyPr spcFirstLastPara="1" wrap="square" lIns="91425" tIns="45700" rIns="91425" bIns="45700" anchor="t" anchorCtr="0">
            <a:noAutofit/>
          </a:bodyPr>
          <a:lstStyle>
            <a:lvl1pPr marL="457200" lvl="0" indent="-228600" algn="l">
              <a:spcBef>
                <a:spcPts val="220"/>
              </a:spcBef>
              <a:spcAft>
                <a:spcPts val="0"/>
              </a:spcAft>
              <a:buClr>
                <a:srgbClr val="7F7F7F"/>
              </a:buClr>
              <a:buSzPts val="1100"/>
              <a:buNone/>
              <a:defRPr sz="1100" b="1">
                <a:solidFill>
                  <a:srgbClr val="7F7F7F"/>
                </a:solidFill>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콘텐츠 2개">
  <p:cSld name="1_콘텐츠 2개">
    <p:spTree>
      <p:nvGrpSpPr>
        <p:cNvPr id="1" name="Shape 42"/>
        <p:cNvGrpSpPr/>
        <p:nvPr/>
      </p:nvGrpSpPr>
      <p:grpSpPr>
        <a:xfrm>
          <a:off x="0" y="0"/>
          <a:ext cx="0" cy="0"/>
          <a:chOff x="0" y="0"/>
          <a:chExt cx="0" cy="0"/>
        </a:xfrm>
      </p:grpSpPr>
      <p:sp>
        <p:nvSpPr>
          <p:cNvPr id="43" name="Google Shape;43;p54"/>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900"/>
              <a:buFont typeface="Malgun Gothic"/>
              <a:buNone/>
              <a:defRPr sz="19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4"/>
          <p:cNvSpPr/>
          <p:nvPr/>
        </p:nvSpPr>
        <p:spPr>
          <a:xfrm>
            <a:off x="4595814" y="6546148"/>
            <a:ext cx="673100" cy="249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b="1">
                <a:solidFill>
                  <a:srgbClr val="595959"/>
                </a:solidFill>
                <a:latin typeface="Dotum"/>
                <a:ea typeface="Dotum"/>
                <a:cs typeface="Dotum"/>
                <a:sym typeface="Dotum"/>
              </a:rPr>
              <a:t> </a:t>
            </a:r>
            <a:fld id="{00000000-1234-1234-1234-123412341234}" type="slidenum">
              <a:rPr lang="en-US" sz="1000" b="1">
                <a:solidFill>
                  <a:srgbClr val="595959"/>
                </a:solidFill>
                <a:latin typeface="Malgun Gothic"/>
                <a:ea typeface="Malgun Gothic"/>
                <a:cs typeface="Malgun Gothic"/>
                <a:sym typeface="Malgun Gothic"/>
              </a:rPr>
              <a:t>‹#›</a:t>
            </a:fld>
            <a:r>
              <a:rPr lang="en-US" sz="1000" b="1">
                <a:solidFill>
                  <a:srgbClr val="595959"/>
                </a:solidFill>
                <a:latin typeface="Malgun Gothic"/>
                <a:ea typeface="Malgun Gothic"/>
                <a:cs typeface="Malgun Gothic"/>
                <a:sym typeface="Malgun Gothic"/>
              </a:rPr>
              <a:t> </a:t>
            </a:r>
            <a:endParaRPr/>
          </a:p>
        </p:txBody>
      </p:sp>
      <p:sp>
        <p:nvSpPr>
          <p:cNvPr id="45" name="Google Shape;45;p54"/>
          <p:cNvSpPr txBox="1">
            <a:spLocks noGrp="1"/>
          </p:cNvSpPr>
          <p:nvPr>
            <p:ph type="body" idx="1"/>
          </p:nvPr>
        </p:nvSpPr>
        <p:spPr>
          <a:xfrm>
            <a:off x="497718" y="26128"/>
            <a:ext cx="5383976" cy="272665"/>
          </a:xfrm>
          <a:prstGeom prst="rect">
            <a:avLst/>
          </a:prstGeom>
          <a:noFill/>
          <a:ln>
            <a:noFill/>
          </a:ln>
        </p:spPr>
        <p:txBody>
          <a:bodyPr spcFirstLastPara="1" wrap="square" lIns="91425" tIns="45700" rIns="91425" bIns="45700" anchor="t" anchorCtr="0">
            <a:noAutofit/>
          </a:bodyPr>
          <a:lstStyle>
            <a:lvl1pPr marL="457200" lvl="0" indent="-228600" algn="l">
              <a:spcBef>
                <a:spcPts val="220"/>
              </a:spcBef>
              <a:spcAft>
                <a:spcPts val="0"/>
              </a:spcAft>
              <a:buClr>
                <a:srgbClr val="7F7F7F"/>
              </a:buClr>
              <a:buSzPts val="1100"/>
              <a:buNone/>
              <a:defRPr sz="1100" b="1">
                <a:solidFill>
                  <a:srgbClr val="7F7F7F"/>
                </a:solidFill>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7" name="Google Shape;47;p54"/>
          <p:cNvSpPr txBox="1"/>
          <p:nvPr/>
        </p:nvSpPr>
        <p:spPr>
          <a:xfrm>
            <a:off x="758000" y="2357430"/>
            <a:ext cx="8909908" cy="757229"/>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1400"/>
              <a:buFont typeface="Arial"/>
              <a:buNone/>
            </a:pPr>
            <a:endParaRPr sz="1400" b="1">
              <a:solidFill>
                <a:schemeClr val="dk1"/>
              </a:solidFill>
              <a:latin typeface="Malgun Gothic"/>
              <a:ea typeface="Malgun Gothic"/>
              <a:cs typeface="Malgun Gothic"/>
              <a:sym typeface="Malgun Gothic"/>
            </a:endParaRPr>
          </a:p>
        </p:txBody>
      </p:sp>
      <p:sp>
        <p:nvSpPr>
          <p:cNvPr id="48" name="Google Shape;48;p54"/>
          <p:cNvSpPr/>
          <p:nvPr/>
        </p:nvSpPr>
        <p:spPr>
          <a:xfrm>
            <a:off x="447645" y="634387"/>
            <a:ext cx="9401899" cy="5832000"/>
          </a:xfrm>
          <a:prstGeom prst="roundRect">
            <a:avLst>
              <a:gd name="adj" fmla="val 1852"/>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90"/>
        <p:cNvGrpSpPr/>
        <p:nvPr/>
      </p:nvGrpSpPr>
      <p:grpSpPr>
        <a:xfrm>
          <a:off x="0" y="0"/>
          <a:ext cx="0" cy="0"/>
          <a:chOff x="0" y="0"/>
          <a:chExt cx="0" cy="0"/>
        </a:xfrm>
      </p:grpSpPr>
      <p:sp>
        <p:nvSpPr>
          <p:cNvPr id="91" name="Google Shape;91;p58"/>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Malgun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8"/>
          <p:cNvSpPr txBox="1">
            <a:spLocks noGrp="1"/>
          </p:cNvSpPr>
          <p:nvPr>
            <p:ph type="body" idx="1"/>
          </p:nvPr>
        </p:nvSpPr>
        <p:spPr>
          <a:xfrm>
            <a:off x="495300" y="1535113"/>
            <a:ext cx="437687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20"/>
              </a:spcBef>
              <a:spcAft>
                <a:spcPts val="0"/>
              </a:spcAft>
              <a:buClr>
                <a:schemeClr val="dk1"/>
              </a:buClr>
              <a:buSzPts val="1600"/>
              <a:buNone/>
              <a:defRPr sz="16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3" name="Google Shape;93;p58"/>
          <p:cNvSpPr txBox="1">
            <a:spLocks noGrp="1"/>
          </p:cNvSpPr>
          <p:nvPr>
            <p:ph type="body" idx="2"/>
          </p:nvPr>
        </p:nvSpPr>
        <p:spPr>
          <a:xfrm>
            <a:off x="495300" y="2174875"/>
            <a:ext cx="4376870" cy="3951288"/>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vl1pPr>
            <a:lvl2pPr marL="914400" lvl="1" indent="-317500" algn="l">
              <a:spcBef>
                <a:spcPts val="280"/>
              </a:spcBef>
              <a:spcAft>
                <a:spcPts val="0"/>
              </a:spcAft>
              <a:buClr>
                <a:schemeClr val="dk1"/>
              </a:buClr>
              <a:buSzPts val="1400"/>
              <a:buChar char="–"/>
              <a:defRPr sz="1400"/>
            </a:lvl2pPr>
            <a:lvl3pPr marL="1371600" lvl="2" indent="-304800" algn="l">
              <a:spcBef>
                <a:spcPts val="240"/>
              </a:spcBef>
              <a:spcAft>
                <a:spcPts val="0"/>
              </a:spcAft>
              <a:buClr>
                <a:schemeClr val="dk1"/>
              </a:buClr>
              <a:buSzPts val="1200"/>
              <a:buChar char="•"/>
              <a:defRPr sz="12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4" name="Google Shape;94;p58"/>
          <p:cNvSpPr txBox="1">
            <a:spLocks noGrp="1"/>
          </p:cNvSpPr>
          <p:nvPr>
            <p:ph type="body" idx="3"/>
          </p:nvPr>
        </p:nvSpPr>
        <p:spPr>
          <a:xfrm>
            <a:off x="5032112" y="1535113"/>
            <a:ext cx="437859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20"/>
              </a:spcBef>
              <a:spcAft>
                <a:spcPts val="0"/>
              </a:spcAft>
              <a:buClr>
                <a:schemeClr val="dk1"/>
              </a:buClr>
              <a:buSzPts val="1600"/>
              <a:buNone/>
              <a:defRPr sz="16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5" name="Google Shape;95;p58"/>
          <p:cNvSpPr txBox="1">
            <a:spLocks noGrp="1"/>
          </p:cNvSpPr>
          <p:nvPr>
            <p:ph type="body" idx="4"/>
          </p:nvPr>
        </p:nvSpPr>
        <p:spPr>
          <a:xfrm>
            <a:off x="5032112" y="2174875"/>
            <a:ext cx="4378590" cy="3951288"/>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vl1pPr>
            <a:lvl2pPr marL="914400" lvl="1" indent="-317500" algn="l">
              <a:spcBef>
                <a:spcPts val="280"/>
              </a:spcBef>
              <a:spcAft>
                <a:spcPts val="0"/>
              </a:spcAft>
              <a:buClr>
                <a:schemeClr val="dk1"/>
              </a:buClr>
              <a:buSzPts val="1400"/>
              <a:buChar char="–"/>
              <a:defRPr sz="1400"/>
            </a:lvl2pPr>
            <a:lvl3pPr marL="1371600" lvl="2" indent="-304800" algn="l">
              <a:spcBef>
                <a:spcPts val="240"/>
              </a:spcBef>
              <a:spcAft>
                <a:spcPts val="0"/>
              </a:spcAft>
              <a:buClr>
                <a:schemeClr val="dk1"/>
              </a:buClr>
              <a:buSzPts val="1200"/>
              <a:buChar char="•"/>
              <a:defRPr sz="12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6" name="Google Shape;96;p58"/>
          <p:cNvSpPr txBox="1">
            <a:spLocks noGrp="1"/>
          </p:cNvSpPr>
          <p:nvPr>
            <p:ph type="dt" idx="10"/>
          </p:nvPr>
        </p:nvSpPr>
        <p:spPr>
          <a:xfrm>
            <a:off x="495300" y="6356353"/>
            <a:ext cx="231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8"/>
          <p:cNvSpPr txBox="1">
            <a:spLocks noGrp="1"/>
          </p:cNvSpPr>
          <p:nvPr>
            <p:ph type="ftr" idx="11"/>
          </p:nvPr>
        </p:nvSpPr>
        <p:spPr>
          <a:xfrm>
            <a:off x="3384550" y="6356353"/>
            <a:ext cx="31369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8"/>
          <p:cNvSpPr txBox="1">
            <a:spLocks noGrp="1"/>
          </p:cNvSpPr>
          <p:nvPr>
            <p:ph type="sldNum" idx="12"/>
          </p:nvPr>
        </p:nvSpPr>
        <p:spPr>
          <a:xfrm>
            <a:off x="7099300" y="6356353"/>
            <a:ext cx="2311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99"/>
        <p:cNvGrpSpPr/>
        <p:nvPr/>
      </p:nvGrpSpPr>
      <p:grpSpPr>
        <a:xfrm>
          <a:off x="0" y="0"/>
          <a:ext cx="0" cy="0"/>
          <a:chOff x="0" y="0"/>
          <a:chExt cx="0" cy="0"/>
        </a:xfrm>
      </p:grpSpPr>
      <p:sp>
        <p:nvSpPr>
          <p:cNvPr id="100" name="Google Shape;100;p59"/>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59"/>
          <p:cNvSpPr txBox="1">
            <a:spLocks noGrp="1"/>
          </p:cNvSpPr>
          <p:nvPr>
            <p:ph type="dt" idx="10"/>
          </p:nvPr>
        </p:nvSpPr>
        <p:spPr>
          <a:xfrm>
            <a:off x="495300" y="6356353"/>
            <a:ext cx="231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9"/>
          <p:cNvSpPr txBox="1">
            <a:spLocks noGrp="1"/>
          </p:cNvSpPr>
          <p:nvPr>
            <p:ph type="ftr" idx="11"/>
          </p:nvPr>
        </p:nvSpPr>
        <p:spPr>
          <a:xfrm>
            <a:off x="3384550" y="6356353"/>
            <a:ext cx="31369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59"/>
          <p:cNvSpPr txBox="1">
            <a:spLocks noGrp="1"/>
          </p:cNvSpPr>
          <p:nvPr>
            <p:ph type="sldNum" idx="12"/>
          </p:nvPr>
        </p:nvSpPr>
        <p:spPr>
          <a:xfrm>
            <a:off x="7099300" y="6356353"/>
            <a:ext cx="2311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빈 화면">
  <p:cSld name="1_빈 화면">
    <p:spTree>
      <p:nvGrpSpPr>
        <p:cNvPr id="1" name="Shape 104"/>
        <p:cNvGrpSpPr/>
        <p:nvPr/>
      </p:nvGrpSpPr>
      <p:grpSpPr>
        <a:xfrm>
          <a:off x="0" y="0"/>
          <a:ext cx="0" cy="0"/>
          <a:chOff x="0" y="0"/>
          <a:chExt cx="0" cy="0"/>
        </a:xfrm>
      </p:grpSpPr>
      <p:sp>
        <p:nvSpPr>
          <p:cNvPr id="105" name="Google Shape;105;p60"/>
          <p:cNvSpPr txBox="1">
            <a:spLocks noGrp="1"/>
          </p:cNvSpPr>
          <p:nvPr>
            <p:ph type="title"/>
          </p:nvPr>
        </p:nvSpPr>
        <p:spPr>
          <a:xfrm>
            <a:off x="495300" y="300764"/>
            <a:ext cx="3171816" cy="2968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1900"/>
              <a:buFont typeface="Malgun Gothic"/>
              <a:buNone/>
              <a:defRPr sz="19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60"/>
          <p:cNvSpPr txBox="1">
            <a:spLocks noGrp="1"/>
          </p:cNvSpPr>
          <p:nvPr>
            <p:ph type="dt" idx="10"/>
          </p:nvPr>
        </p:nvSpPr>
        <p:spPr>
          <a:xfrm>
            <a:off x="495301" y="6473920"/>
            <a:ext cx="36004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0"/>
          <p:cNvSpPr/>
          <p:nvPr/>
        </p:nvSpPr>
        <p:spPr>
          <a:xfrm>
            <a:off x="4595814" y="6546148"/>
            <a:ext cx="673100" cy="249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b="1">
                <a:solidFill>
                  <a:srgbClr val="595959"/>
                </a:solidFill>
                <a:latin typeface="Dotum"/>
                <a:ea typeface="Dotum"/>
                <a:cs typeface="Dotum"/>
                <a:sym typeface="Dotum"/>
              </a:rPr>
              <a:t> </a:t>
            </a:r>
            <a:fld id="{00000000-1234-1234-1234-123412341234}" type="slidenum">
              <a:rPr lang="en-US" sz="1000" b="1">
                <a:solidFill>
                  <a:srgbClr val="595959"/>
                </a:solidFill>
                <a:latin typeface="Malgun Gothic"/>
                <a:ea typeface="Malgun Gothic"/>
                <a:cs typeface="Malgun Gothic"/>
                <a:sym typeface="Malgun Gothic"/>
              </a:rPr>
              <a:t>‹#›</a:t>
            </a:fld>
            <a:r>
              <a:rPr lang="en-US" sz="1000" b="1">
                <a:solidFill>
                  <a:srgbClr val="595959"/>
                </a:solidFill>
                <a:latin typeface="Malgun Gothic"/>
                <a:ea typeface="Malgun Gothic"/>
                <a:cs typeface="Malgun Gothic"/>
                <a:sym typeface="Malgun Gothic"/>
              </a:rPr>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08"/>
        <p:cNvGrpSpPr/>
        <p:nvPr/>
      </p:nvGrpSpPr>
      <p:grpSpPr>
        <a:xfrm>
          <a:off x="0" y="0"/>
          <a:ext cx="0" cy="0"/>
          <a:chOff x="0" y="0"/>
          <a:chExt cx="0" cy="0"/>
        </a:xfrm>
      </p:grpSpPr>
      <p:sp>
        <p:nvSpPr>
          <p:cNvPr id="109" name="Google Shape;109;p61"/>
          <p:cNvSpPr txBox="1">
            <a:spLocks noGrp="1"/>
          </p:cNvSpPr>
          <p:nvPr>
            <p:ph type="title"/>
          </p:nvPr>
        </p:nvSpPr>
        <p:spPr>
          <a:xfrm>
            <a:off x="495300" y="273050"/>
            <a:ext cx="3259006"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61"/>
          <p:cNvSpPr txBox="1">
            <a:spLocks noGrp="1"/>
          </p:cNvSpPr>
          <p:nvPr>
            <p:ph type="body" idx="1"/>
          </p:nvPr>
        </p:nvSpPr>
        <p:spPr>
          <a:xfrm>
            <a:off x="3872972" y="273053"/>
            <a:ext cx="5537729"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11" name="Google Shape;111;p61"/>
          <p:cNvSpPr txBox="1">
            <a:spLocks noGrp="1"/>
          </p:cNvSpPr>
          <p:nvPr>
            <p:ph type="body" idx="2"/>
          </p:nvPr>
        </p:nvSpPr>
        <p:spPr>
          <a:xfrm>
            <a:off x="495300" y="1435103"/>
            <a:ext cx="3259006"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2" name="Google Shape;112;p61"/>
          <p:cNvSpPr txBox="1">
            <a:spLocks noGrp="1"/>
          </p:cNvSpPr>
          <p:nvPr>
            <p:ph type="dt" idx="10"/>
          </p:nvPr>
        </p:nvSpPr>
        <p:spPr>
          <a:xfrm>
            <a:off x="495300" y="6356353"/>
            <a:ext cx="231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1"/>
          <p:cNvSpPr txBox="1">
            <a:spLocks noGrp="1"/>
          </p:cNvSpPr>
          <p:nvPr>
            <p:ph type="ftr" idx="11"/>
          </p:nvPr>
        </p:nvSpPr>
        <p:spPr>
          <a:xfrm>
            <a:off x="3384550" y="6356353"/>
            <a:ext cx="31369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1"/>
          <p:cNvSpPr txBox="1">
            <a:spLocks noGrp="1"/>
          </p:cNvSpPr>
          <p:nvPr>
            <p:ph type="sldNum" idx="12"/>
          </p:nvPr>
        </p:nvSpPr>
        <p:spPr>
          <a:xfrm>
            <a:off x="7099300" y="6356353"/>
            <a:ext cx="2311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15"/>
        <p:cNvGrpSpPr/>
        <p:nvPr/>
      </p:nvGrpSpPr>
      <p:grpSpPr>
        <a:xfrm>
          <a:off x="0" y="0"/>
          <a:ext cx="0" cy="0"/>
          <a:chOff x="0" y="0"/>
          <a:chExt cx="0" cy="0"/>
        </a:xfrm>
      </p:grpSpPr>
      <p:sp>
        <p:nvSpPr>
          <p:cNvPr id="116" name="Google Shape;116;p62"/>
          <p:cNvSpPr txBox="1">
            <a:spLocks noGrp="1"/>
          </p:cNvSpPr>
          <p:nvPr>
            <p:ph type="title"/>
          </p:nvPr>
        </p:nvSpPr>
        <p:spPr>
          <a:xfrm>
            <a:off x="1941645" y="4800600"/>
            <a:ext cx="59436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2"/>
          <p:cNvSpPr>
            <a:spLocks noGrp="1"/>
          </p:cNvSpPr>
          <p:nvPr>
            <p:ph type="pic" idx="2"/>
          </p:nvPr>
        </p:nvSpPr>
        <p:spPr>
          <a:xfrm>
            <a:off x="1941645" y="612775"/>
            <a:ext cx="5943600" cy="4114800"/>
          </a:xfrm>
          <a:prstGeom prst="rect">
            <a:avLst/>
          </a:prstGeom>
          <a:noFill/>
          <a:ln>
            <a:noFill/>
          </a:ln>
        </p:spPr>
      </p:sp>
      <p:sp>
        <p:nvSpPr>
          <p:cNvPr id="118" name="Google Shape;118;p62"/>
          <p:cNvSpPr txBox="1">
            <a:spLocks noGrp="1"/>
          </p:cNvSpPr>
          <p:nvPr>
            <p:ph type="body" idx="1"/>
          </p:nvPr>
        </p:nvSpPr>
        <p:spPr>
          <a:xfrm>
            <a:off x="1941645" y="5367338"/>
            <a:ext cx="59436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9" name="Google Shape;119;p62"/>
          <p:cNvSpPr txBox="1">
            <a:spLocks noGrp="1"/>
          </p:cNvSpPr>
          <p:nvPr>
            <p:ph type="dt" idx="10"/>
          </p:nvPr>
        </p:nvSpPr>
        <p:spPr>
          <a:xfrm>
            <a:off x="495300" y="6356353"/>
            <a:ext cx="231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2"/>
          <p:cNvSpPr txBox="1">
            <a:spLocks noGrp="1"/>
          </p:cNvSpPr>
          <p:nvPr>
            <p:ph type="ftr" idx="11"/>
          </p:nvPr>
        </p:nvSpPr>
        <p:spPr>
          <a:xfrm>
            <a:off x="3384550" y="6356353"/>
            <a:ext cx="31369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62"/>
          <p:cNvSpPr txBox="1">
            <a:spLocks noGrp="1"/>
          </p:cNvSpPr>
          <p:nvPr>
            <p:ph type="sldNum" idx="12"/>
          </p:nvPr>
        </p:nvSpPr>
        <p:spPr>
          <a:xfrm>
            <a:off x="7099300" y="6356353"/>
            <a:ext cx="2311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1B7AC82-4F34-D38B-748D-2F33463A5096}"/>
              </a:ext>
            </a:extLst>
          </p:cNvPr>
          <p:cNvSpPr>
            <a:spLocks noGrp="1"/>
          </p:cNvSpPr>
          <p:nvPr>
            <p:ph type="dt" sz="half" idx="10"/>
          </p:nvPr>
        </p:nvSpPr>
        <p:spPr/>
        <p:txBody>
          <a:bodyPr/>
          <a:lstStyle/>
          <a:p>
            <a:fld id="{FD4F4715-FF52-47C2-9839-E2B11022D83D}" type="datetimeFigureOut">
              <a:rPr lang="ko-KR" altLang="en-US" smtClean="0"/>
              <a:t>2023-08-30</a:t>
            </a:fld>
            <a:endParaRPr lang="ko-KR" altLang="en-US"/>
          </a:p>
        </p:txBody>
      </p:sp>
      <p:sp>
        <p:nvSpPr>
          <p:cNvPr id="3" name="바닥글 개체 틀 2">
            <a:extLst>
              <a:ext uri="{FF2B5EF4-FFF2-40B4-BE49-F238E27FC236}">
                <a16:creationId xmlns:a16="http://schemas.microsoft.com/office/drawing/2014/main" id="{DDD0C8E3-D8A1-F617-B223-664C430C1B9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A4184A3-DBCD-9B75-D577-100A4E845059}"/>
              </a:ext>
            </a:extLst>
          </p:cNvPr>
          <p:cNvSpPr>
            <a:spLocks noGrp="1"/>
          </p:cNvSpPr>
          <p:nvPr>
            <p:ph type="sldNum" sz="quarter" idx="12"/>
          </p:nvPr>
        </p:nvSpPr>
        <p:spPr/>
        <p:txBody>
          <a:bodyPr/>
          <a:lstStyle/>
          <a:p>
            <a:fld id="{51EC1C25-EDDD-453E-9765-A3564EF107C4}" type="slidenum">
              <a:rPr lang="ko-KR" altLang="en-US" smtClean="0"/>
              <a:t>‹#›</a:t>
            </a:fld>
            <a:endParaRPr lang="ko-KR" altLang="en-US"/>
          </a:p>
        </p:txBody>
      </p:sp>
    </p:spTree>
    <p:extLst>
      <p:ext uri="{BB962C8B-B14F-4D97-AF65-F5344CB8AC3E}">
        <p14:creationId xmlns:p14="http://schemas.microsoft.com/office/powerpoint/2010/main" val="19527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3200"/>
              <a:buFont typeface="Malgun Gothic"/>
              <a:buNone/>
              <a:defRPr sz="32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9"/>
          <p:cNvSpPr txBox="1">
            <a:spLocks noGrp="1"/>
          </p:cNvSpPr>
          <p:nvPr>
            <p:ph type="body" idx="1"/>
          </p:nvPr>
        </p:nvSpPr>
        <p:spPr>
          <a:xfrm>
            <a:off x="495300" y="1600203"/>
            <a:ext cx="89154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49"/>
          <p:cNvSpPr txBox="1">
            <a:spLocks noGrp="1"/>
          </p:cNvSpPr>
          <p:nvPr>
            <p:ph type="dt" idx="10"/>
          </p:nvPr>
        </p:nvSpPr>
        <p:spPr>
          <a:xfrm>
            <a:off x="495300" y="6356353"/>
            <a:ext cx="231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49"/>
          <p:cNvSpPr txBox="1">
            <a:spLocks noGrp="1"/>
          </p:cNvSpPr>
          <p:nvPr>
            <p:ph type="ftr" idx="11"/>
          </p:nvPr>
        </p:nvSpPr>
        <p:spPr>
          <a:xfrm>
            <a:off x="3384550" y="6356353"/>
            <a:ext cx="31369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49"/>
          <p:cNvSpPr txBox="1">
            <a:spLocks noGrp="1"/>
          </p:cNvSpPr>
          <p:nvPr>
            <p:ph type="sldNum" idx="12"/>
          </p:nvPr>
        </p:nvSpPr>
        <p:spPr>
          <a:xfrm>
            <a:off x="7099300" y="6356353"/>
            <a:ext cx="2311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7" r:id="rId3"/>
    <p:sldLayoutId id="2147483658" r:id="rId4"/>
    <p:sldLayoutId id="2147483659" r:id="rId5"/>
    <p:sldLayoutId id="2147483660" r:id="rId6"/>
    <p:sldLayoutId id="2147483661"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jp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jp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4.png"/><Relationship Id="rId5" Type="http://schemas.openxmlformats.org/officeDocument/2006/relationships/image" Target="../media/image70.png"/><Relationship Id="rId10" Type="http://schemas.openxmlformats.org/officeDocument/2006/relationships/image" Target="../media/image75.jp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jp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jp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
          <p:cNvSpPr txBox="1"/>
          <p:nvPr/>
        </p:nvSpPr>
        <p:spPr>
          <a:xfrm>
            <a:off x="1396925" y="872617"/>
            <a:ext cx="2455983" cy="275042"/>
          </a:xfrm>
          <a:prstGeom prst="rect">
            <a:avLst/>
          </a:prstGeom>
          <a:noFill/>
          <a:ln>
            <a:noFill/>
          </a:ln>
        </p:spPr>
        <p:txBody>
          <a:bodyPr spcFirstLastPara="1" wrap="square" lIns="74283" tIns="37131" rIns="74283" bIns="37131" anchor="t" anchorCtr="0">
            <a:spAutoFit/>
          </a:bodyPr>
          <a:lstStyle/>
          <a:p>
            <a:r>
              <a:rPr lang="ko-KR" altLang="en-US" sz="1300" dirty="0">
                <a:solidFill>
                  <a:schemeClr val="dk1"/>
                </a:solidFill>
              </a:rPr>
              <a:t>핵심기술개발요소</a:t>
            </a:r>
            <a:endParaRPr sz="1138" dirty="0"/>
          </a:p>
        </p:txBody>
      </p:sp>
      <p:cxnSp>
        <p:nvCxnSpPr>
          <p:cNvPr id="237" name="Google Shape;237;p5"/>
          <p:cNvCxnSpPr/>
          <p:nvPr/>
        </p:nvCxnSpPr>
        <p:spPr>
          <a:xfrm>
            <a:off x="1389593" y="1157797"/>
            <a:ext cx="8374893" cy="1"/>
          </a:xfrm>
          <a:prstGeom prst="straightConnector1">
            <a:avLst/>
          </a:prstGeom>
          <a:noFill/>
          <a:ln w="9525" cap="flat" cmpd="sng">
            <a:solidFill>
              <a:srgbClr val="A5A5A5"/>
            </a:solidFill>
            <a:prstDash val="solid"/>
            <a:miter lim="800000"/>
            <a:headEnd type="none" w="sm" len="sm"/>
            <a:tailEnd type="none" w="sm" len="sm"/>
          </a:ln>
        </p:spPr>
      </p:cxnSp>
      <p:sp>
        <p:nvSpPr>
          <p:cNvPr id="238" name="Google Shape;238;p5"/>
          <p:cNvSpPr/>
          <p:nvPr/>
        </p:nvSpPr>
        <p:spPr>
          <a:xfrm>
            <a:off x="1389593" y="1130881"/>
            <a:ext cx="1317028" cy="37147"/>
          </a:xfrm>
          <a:prstGeom prst="roundRect">
            <a:avLst>
              <a:gd name="adj" fmla="val 50000"/>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39" name="Google Shape;239;p5"/>
          <p:cNvSpPr/>
          <p:nvPr/>
        </p:nvSpPr>
        <p:spPr>
          <a:xfrm>
            <a:off x="5207" y="642939"/>
            <a:ext cx="1265974" cy="557212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grpSp>
        <p:nvGrpSpPr>
          <p:cNvPr id="240" name="Google Shape;240;p5"/>
          <p:cNvGrpSpPr/>
          <p:nvPr/>
        </p:nvGrpSpPr>
        <p:grpSpPr>
          <a:xfrm>
            <a:off x="0" y="2453532"/>
            <a:ext cx="1399911" cy="242344"/>
            <a:chOff x="-1" y="1411739"/>
            <a:chExt cx="1722967" cy="298270"/>
          </a:xfrm>
        </p:grpSpPr>
        <p:sp>
          <p:nvSpPr>
            <p:cNvPr id="241" name="Google Shape;241;p5"/>
            <p:cNvSpPr/>
            <p:nvPr/>
          </p:nvSpPr>
          <p:spPr>
            <a:xfrm>
              <a:off x="-1" y="1412776"/>
              <a:ext cx="1577231" cy="292374"/>
            </a:xfrm>
            <a:prstGeom prst="rect">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42" name="Google Shape;242;p5"/>
            <p:cNvSpPr/>
            <p:nvPr/>
          </p:nvSpPr>
          <p:spPr>
            <a:xfrm rot="-8093845">
              <a:off x="1467704" y="1456098"/>
              <a:ext cx="212262" cy="209551"/>
            </a:xfrm>
            <a:prstGeom prst="rtTriangle">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grpSp>
      <p:sp>
        <p:nvSpPr>
          <p:cNvPr id="243" name="Google Shape;243;p5"/>
          <p:cNvSpPr txBox="1"/>
          <p:nvPr/>
        </p:nvSpPr>
        <p:spPr>
          <a:xfrm>
            <a:off x="355565" y="1803310"/>
            <a:ext cx="565259" cy="375069"/>
          </a:xfrm>
          <a:prstGeom prst="rect">
            <a:avLst/>
          </a:prstGeom>
          <a:noFill/>
          <a:ln>
            <a:noFill/>
          </a:ln>
        </p:spPr>
        <p:txBody>
          <a:bodyPr spcFirstLastPara="1" wrap="square" lIns="74283" tIns="37131" rIns="74283" bIns="37131" anchor="t" anchorCtr="0">
            <a:spAutoFit/>
          </a:bodyPr>
          <a:lstStyle/>
          <a:p>
            <a:r>
              <a:rPr lang="ko-KR" altLang="en-US" sz="975">
                <a:solidFill>
                  <a:srgbClr val="7F7F7F"/>
                </a:solidFill>
              </a:rPr>
              <a:t>조직 비전</a:t>
            </a:r>
            <a:endParaRPr sz="1138"/>
          </a:p>
        </p:txBody>
      </p:sp>
      <p:pic>
        <p:nvPicPr>
          <p:cNvPr id="244" name="Google Shape;244;p5"/>
          <p:cNvPicPr preferRelativeResize="0"/>
          <p:nvPr/>
        </p:nvPicPr>
        <p:blipFill rotWithShape="1">
          <a:blip r:embed="rId3">
            <a:alphaModFix/>
          </a:blip>
          <a:srcRect/>
          <a:stretch/>
        </p:blipFill>
        <p:spPr>
          <a:xfrm>
            <a:off x="104961" y="872618"/>
            <a:ext cx="1025186" cy="258263"/>
          </a:xfrm>
          <a:prstGeom prst="rect">
            <a:avLst/>
          </a:prstGeom>
          <a:noFill/>
          <a:ln>
            <a:noFill/>
          </a:ln>
        </p:spPr>
      </p:pic>
      <p:sp>
        <p:nvSpPr>
          <p:cNvPr id="245" name="Google Shape;245;p5"/>
          <p:cNvSpPr txBox="1"/>
          <p:nvPr/>
        </p:nvSpPr>
        <p:spPr>
          <a:xfrm>
            <a:off x="334923" y="2135089"/>
            <a:ext cx="565259" cy="375069"/>
          </a:xfrm>
          <a:prstGeom prst="rect">
            <a:avLst/>
          </a:prstGeom>
          <a:noFill/>
          <a:ln>
            <a:noFill/>
          </a:ln>
        </p:spPr>
        <p:txBody>
          <a:bodyPr spcFirstLastPara="1" wrap="square" lIns="74283" tIns="37131" rIns="74283" bIns="37131" anchor="t" anchorCtr="0">
            <a:spAutoFit/>
          </a:bodyPr>
          <a:lstStyle/>
          <a:p>
            <a:r>
              <a:rPr lang="ko-KR" altLang="en-US" sz="975">
                <a:solidFill>
                  <a:srgbClr val="7F7F7F"/>
                </a:solidFill>
              </a:rPr>
              <a:t>조직 미션</a:t>
            </a:r>
            <a:endParaRPr sz="975">
              <a:solidFill>
                <a:srgbClr val="7F7F7F"/>
              </a:solidFill>
            </a:endParaRPr>
          </a:p>
        </p:txBody>
      </p:sp>
      <p:sp>
        <p:nvSpPr>
          <p:cNvPr id="246" name="Google Shape;246;p5"/>
          <p:cNvSpPr txBox="1"/>
          <p:nvPr/>
        </p:nvSpPr>
        <p:spPr>
          <a:xfrm>
            <a:off x="172650" y="2473114"/>
            <a:ext cx="931088" cy="375069"/>
          </a:xfrm>
          <a:prstGeom prst="rect">
            <a:avLst/>
          </a:prstGeom>
          <a:noFill/>
          <a:ln>
            <a:noFill/>
          </a:ln>
        </p:spPr>
        <p:txBody>
          <a:bodyPr spcFirstLastPara="1" wrap="square" lIns="74283" tIns="37131" rIns="74283" bIns="37131" anchor="t" anchorCtr="0">
            <a:spAutoFit/>
          </a:bodyPr>
          <a:lstStyle/>
          <a:p>
            <a:r>
              <a:rPr lang="ko-KR" altLang="en-US" sz="975">
                <a:solidFill>
                  <a:schemeClr val="lt1"/>
                </a:solidFill>
              </a:rPr>
              <a:t>핵심기술개발요소</a:t>
            </a:r>
            <a:endParaRPr sz="1138"/>
          </a:p>
        </p:txBody>
      </p:sp>
      <p:sp>
        <p:nvSpPr>
          <p:cNvPr id="247" name="Google Shape;247;p5"/>
          <p:cNvSpPr txBox="1"/>
          <p:nvPr/>
        </p:nvSpPr>
        <p:spPr>
          <a:xfrm>
            <a:off x="9574851" y="963888"/>
            <a:ext cx="206553" cy="174396"/>
          </a:xfrm>
          <a:prstGeom prst="rect">
            <a:avLst/>
          </a:prstGeom>
          <a:noFill/>
          <a:ln>
            <a:noFill/>
          </a:ln>
        </p:spPr>
        <p:txBody>
          <a:bodyPr spcFirstLastPara="1" wrap="square" lIns="55717" tIns="27848" rIns="55717" bIns="27848" anchor="ctr" anchorCtr="0">
            <a:noAutofit/>
          </a:bodyPr>
          <a:lstStyle/>
          <a:p>
            <a:pPr algn="r"/>
            <a:r>
              <a:rPr lang="en-US" altLang="ko-KR" sz="975">
                <a:solidFill>
                  <a:srgbClr val="888888"/>
                </a:solidFill>
              </a:rPr>
              <a:t>5</a:t>
            </a:r>
            <a:endParaRPr sz="975">
              <a:solidFill>
                <a:srgbClr val="888888"/>
              </a:solidFill>
            </a:endParaRPr>
          </a:p>
        </p:txBody>
      </p:sp>
      <p:grpSp>
        <p:nvGrpSpPr>
          <p:cNvPr id="248" name="Google Shape;248;p5"/>
          <p:cNvGrpSpPr/>
          <p:nvPr/>
        </p:nvGrpSpPr>
        <p:grpSpPr>
          <a:xfrm>
            <a:off x="1303675" y="1760794"/>
            <a:ext cx="8597117" cy="929052"/>
            <a:chOff x="1604524" y="1375823"/>
            <a:chExt cx="7575988" cy="1143449"/>
          </a:xfrm>
        </p:grpSpPr>
        <p:sp>
          <p:nvSpPr>
            <p:cNvPr id="249" name="Google Shape;249;p5"/>
            <p:cNvSpPr/>
            <p:nvPr/>
          </p:nvSpPr>
          <p:spPr>
            <a:xfrm>
              <a:off x="1604524" y="1629720"/>
              <a:ext cx="7575988" cy="215104"/>
            </a:xfrm>
            <a:prstGeom prst="rect">
              <a:avLst/>
            </a:prstGeom>
            <a:solidFill>
              <a:srgbClr val="F2F2F2"/>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50" name="Google Shape;250;p5"/>
            <p:cNvSpPr/>
            <p:nvPr/>
          </p:nvSpPr>
          <p:spPr>
            <a:xfrm>
              <a:off x="2071794"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51" name="Google Shape;251;p5"/>
            <p:cNvSpPr/>
            <p:nvPr/>
          </p:nvSpPr>
          <p:spPr>
            <a:xfrm>
              <a:off x="3329723"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0054C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52" name="Google Shape;252;p5"/>
            <p:cNvSpPr/>
            <p:nvPr/>
          </p:nvSpPr>
          <p:spPr>
            <a:xfrm>
              <a:off x="4587651"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53" name="Google Shape;253;p5"/>
            <p:cNvSpPr/>
            <p:nvPr/>
          </p:nvSpPr>
          <p:spPr>
            <a:xfrm>
              <a:off x="5845580"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0054C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54" name="Google Shape;254;p5"/>
            <p:cNvSpPr/>
            <p:nvPr/>
          </p:nvSpPr>
          <p:spPr>
            <a:xfrm>
              <a:off x="7103508"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55" name="Google Shape;255;p5"/>
            <p:cNvSpPr/>
            <p:nvPr/>
          </p:nvSpPr>
          <p:spPr>
            <a:xfrm>
              <a:off x="4809489"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실시간 처리</a:t>
              </a:r>
              <a:r>
                <a:rPr lang="en-US" altLang="ko-KR" sz="1138">
                  <a:solidFill>
                    <a:schemeClr val="dk1"/>
                  </a:solidFill>
                </a:rPr>
                <a:t>/</a:t>
              </a:r>
              <a:r>
                <a:rPr lang="ko-KR" altLang="en-US" sz="1138">
                  <a:solidFill>
                    <a:schemeClr val="dk1"/>
                  </a:solidFill>
                </a:rPr>
                <a:t>제어</a:t>
              </a:r>
              <a:endParaRPr sz="1138"/>
            </a:p>
          </p:txBody>
        </p:sp>
        <p:sp>
          <p:nvSpPr>
            <p:cNvPr id="256" name="Google Shape;256;p5"/>
            <p:cNvSpPr/>
            <p:nvPr/>
          </p:nvSpPr>
          <p:spPr>
            <a:xfrm>
              <a:off x="6069913"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lt1"/>
                  </a:solidFill>
                </a:rPr>
                <a:t>모델링 및 </a:t>
              </a:r>
              <a:endParaRPr sz="1138">
                <a:solidFill>
                  <a:schemeClr val="lt1"/>
                </a:solidFill>
              </a:endParaRPr>
            </a:p>
            <a:p>
              <a:pPr algn="ctr">
                <a:lnSpc>
                  <a:spcPct val="114000"/>
                </a:lnSpc>
              </a:pPr>
              <a:r>
                <a:rPr lang="en-US" altLang="ko-KR" sz="1138">
                  <a:solidFill>
                    <a:schemeClr val="lt1"/>
                  </a:solidFill>
                </a:rPr>
                <a:t>Service</a:t>
              </a:r>
              <a:endParaRPr sz="1138">
                <a:solidFill>
                  <a:schemeClr val="lt1"/>
                </a:solidFill>
              </a:endParaRPr>
            </a:p>
          </p:txBody>
        </p:sp>
        <p:sp>
          <p:nvSpPr>
            <p:cNvPr id="257" name="Google Shape;257;p5"/>
            <p:cNvSpPr/>
            <p:nvPr/>
          </p:nvSpPr>
          <p:spPr>
            <a:xfrm>
              <a:off x="2288641"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데이터수집</a:t>
              </a:r>
              <a:endParaRPr sz="1138">
                <a:solidFill>
                  <a:schemeClr val="dk1"/>
                </a:solidFill>
              </a:endParaRPr>
            </a:p>
          </p:txBody>
        </p:sp>
        <p:sp>
          <p:nvSpPr>
            <p:cNvPr id="258" name="Google Shape;258;p5"/>
            <p:cNvSpPr/>
            <p:nvPr/>
          </p:nvSpPr>
          <p:spPr>
            <a:xfrm>
              <a:off x="3491880" y="1585095"/>
              <a:ext cx="1150740"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lt1"/>
                  </a:solidFill>
                </a:rPr>
                <a:t>통신 및 인프라</a:t>
              </a:r>
              <a:endParaRPr sz="1138"/>
            </a:p>
          </p:txBody>
        </p:sp>
        <p:sp>
          <p:nvSpPr>
            <p:cNvPr id="259" name="Google Shape;259;p5"/>
            <p:cNvSpPr/>
            <p:nvPr/>
          </p:nvSpPr>
          <p:spPr>
            <a:xfrm>
              <a:off x="7330338"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기술 내재화</a:t>
              </a:r>
              <a:endParaRPr sz="1138"/>
            </a:p>
          </p:txBody>
        </p:sp>
        <p:cxnSp>
          <p:nvCxnSpPr>
            <p:cNvPr id="260" name="Google Shape;260;p5"/>
            <p:cNvCxnSpPr/>
            <p:nvPr/>
          </p:nvCxnSpPr>
          <p:spPr>
            <a:xfrm rot="10800000" flipH="1">
              <a:off x="2792724" y="2244839"/>
              <a:ext cx="4998321" cy="274433"/>
            </a:xfrm>
            <a:prstGeom prst="bentConnector3">
              <a:avLst>
                <a:gd name="adj1" fmla="val 64872"/>
              </a:avLst>
            </a:prstGeom>
            <a:noFill/>
            <a:ln w="9525" cap="flat" cmpd="sng">
              <a:solidFill>
                <a:srgbClr val="7F7F7F"/>
              </a:solidFill>
              <a:prstDash val="dash"/>
              <a:miter lim="800000"/>
              <a:headEnd type="none" w="sm" len="sm"/>
              <a:tailEnd type="triangle" w="med" len="med"/>
            </a:ln>
          </p:spPr>
        </p:cxnSp>
        <p:cxnSp>
          <p:nvCxnSpPr>
            <p:cNvPr id="261" name="Google Shape;261;p5"/>
            <p:cNvCxnSpPr/>
            <p:nvPr/>
          </p:nvCxnSpPr>
          <p:spPr>
            <a:xfrm rot="10800000">
              <a:off x="2792724" y="2244837"/>
              <a:ext cx="0" cy="252000"/>
            </a:xfrm>
            <a:prstGeom prst="straightConnector1">
              <a:avLst/>
            </a:prstGeom>
            <a:noFill/>
            <a:ln w="9525" cap="flat" cmpd="sng">
              <a:solidFill>
                <a:srgbClr val="7F7F7F"/>
              </a:solidFill>
              <a:prstDash val="dash"/>
              <a:miter lim="800000"/>
              <a:headEnd type="none" w="sm" len="sm"/>
              <a:tailEnd type="none" w="sm" len="sm"/>
            </a:ln>
          </p:spPr>
        </p:cxnSp>
      </p:grpSp>
      <p:grpSp>
        <p:nvGrpSpPr>
          <p:cNvPr id="262" name="Google Shape;262;p5"/>
          <p:cNvGrpSpPr/>
          <p:nvPr/>
        </p:nvGrpSpPr>
        <p:grpSpPr>
          <a:xfrm>
            <a:off x="1439398" y="3023708"/>
            <a:ext cx="2697947" cy="2423692"/>
            <a:chOff x="1744133" y="1456267"/>
            <a:chExt cx="3318933" cy="3615266"/>
          </a:xfrm>
        </p:grpSpPr>
        <p:sp>
          <p:nvSpPr>
            <p:cNvPr id="263" name="Google Shape;263;p5"/>
            <p:cNvSpPr/>
            <p:nvPr/>
          </p:nvSpPr>
          <p:spPr>
            <a:xfrm>
              <a:off x="1744133" y="1456267"/>
              <a:ext cx="3318933" cy="3615266"/>
            </a:xfrm>
            <a:prstGeom prst="rect">
              <a:avLst/>
            </a:prstGeom>
            <a:solidFill>
              <a:schemeClr val="lt1"/>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sp>
          <p:nvSpPr>
            <p:cNvPr id="264" name="Google Shape;264;p5"/>
            <p:cNvSpPr/>
            <p:nvPr/>
          </p:nvSpPr>
          <p:spPr>
            <a:xfrm>
              <a:off x="1744133" y="1456267"/>
              <a:ext cx="3318933" cy="516466"/>
            </a:xfrm>
            <a:prstGeom prst="rect">
              <a:avLst/>
            </a:prstGeom>
            <a:solidFill>
              <a:srgbClr val="0054C8"/>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grpSp>
      <p:sp>
        <p:nvSpPr>
          <p:cNvPr id="265" name="Google Shape;265;p5"/>
          <p:cNvSpPr txBox="1"/>
          <p:nvPr/>
        </p:nvSpPr>
        <p:spPr>
          <a:xfrm>
            <a:off x="1439397" y="3050173"/>
            <a:ext cx="2697947" cy="303063"/>
          </a:xfrm>
          <a:prstGeom prst="rect">
            <a:avLst/>
          </a:prstGeom>
          <a:noFill/>
          <a:ln>
            <a:noFill/>
          </a:ln>
        </p:spPr>
        <p:txBody>
          <a:bodyPr spcFirstLastPara="1" wrap="square" lIns="74283" tIns="37131" rIns="74283" bIns="37131" anchor="t" anchorCtr="0">
            <a:spAutoFit/>
          </a:bodyPr>
          <a:lstStyle/>
          <a:p>
            <a:pPr algn="ctr">
              <a:lnSpc>
                <a:spcPct val="114000"/>
              </a:lnSpc>
            </a:pPr>
            <a:r>
              <a:rPr lang="ko-KR" altLang="en-US" sz="1300">
                <a:solidFill>
                  <a:schemeClr val="lt1"/>
                </a:solidFill>
              </a:rPr>
              <a:t>데이터 수집</a:t>
            </a:r>
            <a:endParaRPr sz="1138"/>
          </a:p>
        </p:txBody>
      </p:sp>
      <p:sp>
        <p:nvSpPr>
          <p:cNvPr id="266" name="Google Shape;266;p5"/>
          <p:cNvSpPr txBox="1"/>
          <p:nvPr/>
        </p:nvSpPr>
        <p:spPr>
          <a:xfrm>
            <a:off x="1547179" y="3500485"/>
            <a:ext cx="2515190" cy="1551203"/>
          </a:xfrm>
          <a:prstGeom prst="rect">
            <a:avLst/>
          </a:prstGeom>
          <a:noFill/>
          <a:ln>
            <a:noFill/>
          </a:ln>
        </p:spPr>
        <p:txBody>
          <a:bodyPr spcFirstLastPara="1" wrap="square" lIns="74283" tIns="37131" rIns="74283" bIns="37131" anchor="t" anchorCtr="0">
            <a:noAutofit/>
          </a:bodyPr>
          <a:lstStyle/>
          <a:p>
            <a:pPr>
              <a:lnSpc>
                <a:spcPct val="90000"/>
              </a:lnSpc>
              <a:buClr>
                <a:srgbClr val="0054C8"/>
              </a:buClr>
              <a:buSzPts val="1200"/>
            </a:pPr>
            <a:r>
              <a:rPr lang="en-US" altLang="ko-KR" sz="975" dirty="0">
                <a:solidFill>
                  <a:schemeClr val="dk1"/>
                </a:solidFill>
              </a:rPr>
              <a:t>1. IoT </a:t>
            </a:r>
            <a:r>
              <a:rPr lang="ko-KR" altLang="en-US" sz="975" dirty="0">
                <a:solidFill>
                  <a:schemeClr val="dk1"/>
                </a:solidFill>
              </a:rPr>
              <a:t>에서 발생하는 데이터 수집 기술</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다양한 프로토콜 및 장비 대응</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a:t>
            </a:r>
            <a:r>
              <a:rPr lang="ko-KR" altLang="en-US" sz="975" dirty="0">
                <a:solidFill>
                  <a:schemeClr val="dk1"/>
                </a:solidFill>
              </a:rPr>
              <a:t>설비에서 생성되는 데이터</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Node-red, MQTT, </a:t>
            </a:r>
            <a:r>
              <a:rPr lang="en-US" altLang="ko-KR" sz="975" dirty="0" err="1">
                <a:solidFill>
                  <a:schemeClr val="dk1"/>
                </a:solidFill>
              </a:rPr>
              <a:t>Javascript</a:t>
            </a:r>
            <a:endParaRPr sz="975" dirty="0">
              <a:solidFill>
                <a:schemeClr val="dk1"/>
              </a:solidFill>
            </a:endParaRPr>
          </a:p>
          <a:p>
            <a:pPr>
              <a:lnSpc>
                <a:spcPct val="90000"/>
              </a:lnSpc>
              <a:spcBef>
                <a:spcPts val="488"/>
              </a:spcBef>
              <a:buClr>
                <a:srgbClr val="0054C8"/>
              </a:buClr>
              <a:buSzPts val="1200"/>
            </a:pP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2. </a:t>
            </a:r>
            <a:r>
              <a:rPr lang="ko-KR" altLang="en-US" sz="975" dirty="0">
                <a:solidFill>
                  <a:schemeClr val="dk1"/>
                </a:solidFill>
              </a:rPr>
              <a:t>기존 시스템에서 발생하는 데이터 수집 기술</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en-US" altLang="ko-KR" sz="975" dirty="0">
                <a:solidFill>
                  <a:schemeClr val="dk1"/>
                </a:solidFill>
              </a:rPr>
              <a:t>SQL </a:t>
            </a:r>
            <a:r>
              <a:rPr lang="ko-KR" altLang="en-US" sz="975" dirty="0">
                <a:solidFill>
                  <a:schemeClr val="dk1"/>
                </a:solidFill>
              </a:rPr>
              <a:t>혹은 기타 데이터</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en-US" altLang="ko-KR" sz="975" dirty="0">
                <a:solidFill>
                  <a:schemeClr val="dk1"/>
                </a:solidFill>
              </a:rPr>
              <a:t>PLC </a:t>
            </a:r>
            <a:r>
              <a:rPr lang="ko-KR" altLang="en-US" sz="975" dirty="0">
                <a:solidFill>
                  <a:schemeClr val="dk1"/>
                </a:solidFill>
              </a:rPr>
              <a:t>데이터</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시계열 데이터 </a:t>
            </a:r>
            <a:r>
              <a:rPr lang="en-US" altLang="ko-KR" sz="975" dirty="0">
                <a:solidFill>
                  <a:schemeClr val="dk1"/>
                </a:solidFill>
              </a:rPr>
              <a:t>(Time sensitive Database)</a:t>
            </a:r>
            <a:endParaRPr sz="1138" dirty="0"/>
          </a:p>
        </p:txBody>
      </p:sp>
      <p:grpSp>
        <p:nvGrpSpPr>
          <p:cNvPr id="267" name="Google Shape;267;p5"/>
          <p:cNvGrpSpPr/>
          <p:nvPr/>
        </p:nvGrpSpPr>
        <p:grpSpPr>
          <a:xfrm>
            <a:off x="4216586" y="3023708"/>
            <a:ext cx="2697947" cy="2423692"/>
            <a:chOff x="1744133" y="1456267"/>
            <a:chExt cx="3318933" cy="3615266"/>
          </a:xfrm>
        </p:grpSpPr>
        <p:sp>
          <p:nvSpPr>
            <p:cNvPr id="268" name="Google Shape;268;p5"/>
            <p:cNvSpPr/>
            <p:nvPr/>
          </p:nvSpPr>
          <p:spPr>
            <a:xfrm>
              <a:off x="1744133" y="1456267"/>
              <a:ext cx="3318933" cy="3615266"/>
            </a:xfrm>
            <a:prstGeom prst="rect">
              <a:avLst/>
            </a:prstGeom>
            <a:solidFill>
              <a:schemeClr val="lt1"/>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sp>
          <p:nvSpPr>
            <p:cNvPr id="269" name="Google Shape;269;p5"/>
            <p:cNvSpPr/>
            <p:nvPr/>
          </p:nvSpPr>
          <p:spPr>
            <a:xfrm>
              <a:off x="1744133" y="1456267"/>
              <a:ext cx="3318933" cy="516466"/>
            </a:xfrm>
            <a:prstGeom prst="rect">
              <a:avLst/>
            </a:prstGeom>
            <a:solidFill>
              <a:srgbClr val="0054C8"/>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grpSp>
      <p:sp>
        <p:nvSpPr>
          <p:cNvPr id="270" name="Google Shape;270;p5"/>
          <p:cNvSpPr txBox="1"/>
          <p:nvPr/>
        </p:nvSpPr>
        <p:spPr>
          <a:xfrm>
            <a:off x="4216585" y="3050173"/>
            <a:ext cx="2697947" cy="303063"/>
          </a:xfrm>
          <a:prstGeom prst="rect">
            <a:avLst/>
          </a:prstGeom>
          <a:noFill/>
          <a:ln>
            <a:noFill/>
          </a:ln>
        </p:spPr>
        <p:txBody>
          <a:bodyPr spcFirstLastPara="1" wrap="square" lIns="74283" tIns="37131" rIns="74283" bIns="37131" anchor="t" anchorCtr="0">
            <a:spAutoFit/>
          </a:bodyPr>
          <a:lstStyle/>
          <a:p>
            <a:pPr algn="ctr">
              <a:lnSpc>
                <a:spcPct val="114000"/>
              </a:lnSpc>
            </a:pPr>
            <a:r>
              <a:rPr lang="ko-KR" altLang="en-US" sz="1300">
                <a:solidFill>
                  <a:schemeClr val="lt1"/>
                </a:solidFill>
              </a:rPr>
              <a:t>통신 및 인프라</a:t>
            </a:r>
            <a:endParaRPr sz="1138"/>
          </a:p>
        </p:txBody>
      </p:sp>
      <p:sp>
        <p:nvSpPr>
          <p:cNvPr id="271" name="Google Shape;271;p5"/>
          <p:cNvSpPr txBox="1"/>
          <p:nvPr/>
        </p:nvSpPr>
        <p:spPr>
          <a:xfrm>
            <a:off x="4324367" y="3500485"/>
            <a:ext cx="2515190" cy="2036380"/>
          </a:xfrm>
          <a:prstGeom prst="rect">
            <a:avLst/>
          </a:prstGeom>
          <a:noFill/>
          <a:ln>
            <a:noFill/>
          </a:ln>
        </p:spPr>
        <p:txBody>
          <a:bodyPr spcFirstLastPara="1" wrap="square" lIns="74283" tIns="37131" rIns="74283" bIns="37131" anchor="t" anchorCtr="0">
            <a:noAutofit/>
          </a:bodyPr>
          <a:lstStyle/>
          <a:p>
            <a:pPr>
              <a:lnSpc>
                <a:spcPct val="90000"/>
              </a:lnSpc>
              <a:buClr>
                <a:srgbClr val="0054C8"/>
              </a:buClr>
              <a:buSzPts val="1200"/>
            </a:pPr>
            <a:r>
              <a:rPr lang="en-US" altLang="ko-KR" sz="975" dirty="0">
                <a:solidFill>
                  <a:schemeClr val="dk1"/>
                </a:solidFill>
              </a:rPr>
              <a:t>1. </a:t>
            </a:r>
            <a:r>
              <a:rPr lang="ko-KR" altLang="en-US" sz="975" dirty="0">
                <a:solidFill>
                  <a:schemeClr val="dk1"/>
                </a:solidFill>
              </a:rPr>
              <a:t>네트워크</a:t>
            </a:r>
            <a:r>
              <a:rPr lang="en-US" altLang="ko-KR" sz="975" dirty="0">
                <a:solidFill>
                  <a:schemeClr val="dk1"/>
                </a:solidFill>
              </a:rPr>
              <a:t>, </a:t>
            </a:r>
            <a:r>
              <a:rPr lang="ko-KR" altLang="en-US" sz="975" dirty="0" err="1">
                <a:solidFill>
                  <a:schemeClr val="dk1"/>
                </a:solidFill>
              </a:rPr>
              <a:t>도커</a:t>
            </a:r>
            <a:r>
              <a:rPr lang="en-US" altLang="ko-KR" sz="975" dirty="0">
                <a:solidFill>
                  <a:schemeClr val="dk1"/>
                </a:solidFill>
              </a:rPr>
              <a:t>, </a:t>
            </a:r>
            <a:r>
              <a:rPr lang="ko-KR" altLang="en-US" sz="975" dirty="0">
                <a:solidFill>
                  <a:schemeClr val="dk1"/>
                </a:solidFill>
              </a:rPr>
              <a:t>서버 등의 인프라</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공장 인프라 구축 대응</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Network, Routing, metric, port</a:t>
            </a:r>
            <a:endParaRPr sz="1138" dirty="0"/>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Network, Linux OS, Docker</a:t>
            </a:r>
            <a:br>
              <a:rPr lang="en-US" altLang="ko-KR"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2. </a:t>
            </a:r>
            <a:r>
              <a:rPr lang="ko-KR" altLang="en-US" sz="975" dirty="0">
                <a:solidFill>
                  <a:schemeClr val="dk1"/>
                </a:solidFill>
              </a:rPr>
              <a:t>보안 </a:t>
            </a:r>
            <a:r>
              <a:rPr lang="en-US" altLang="ko-KR" sz="975" dirty="0">
                <a:solidFill>
                  <a:schemeClr val="dk1"/>
                </a:solidFill>
              </a:rPr>
              <a:t>/ </a:t>
            </a:r>
            <a:r>
              <a:rPr lang="ko-KR" altLang="en-US" sz="975" dirty="0" err="1">
                <a:solidFill>
                  <a:schemeClr val="dk1"/>
                </a:solidFill>
              </a:rPr>
              <a:t>스케쥴링</a:t>
            </a:r>
            <a:r>
              <a:rPr lang="ko-KR" altLang="en-US" sz="975" dirty="0">
                <a:solidFill>
                  <a:schemeClr val="dk1"/>
                </a:solidFill>
              </a:rPr>
              <a:t> 대응</a:t>
            </a:r>
            <a:endParaRPr sz="1138" dirty="0"/>
          </a:p>
          <a:p>
            <a:pPr marL="185738" indent="-185738">
              <a:lnSpc>
                <a:spcPct val="90000"/>
              </a:lnSpc>
              <a:spcBef>
                <a:spcPts val="488"/>
              </a:spcBef>
              <a:buClr>
                <a:srgbClr val="0054C8"/>
              </a:buClr>
              <a:buSzPts val="1200"/>
              <a:buFont typeface="Arial"/>
              <a:buChar char="•"/>
            </a:pPr>
            <a:r>
              <a:rPr lang="en-US" altLang="ko-KR" sz="975" dirty="0">
                <a:solidFill>
                  <a:schemeClr val="dk1"/>
                </a:solidFill>
              </a:rPr>
              <a:t>Shell, Credential, crontab</a:t>
            </a:r>
            <a:br>
              <a:rPr lang="en-US" altLang="ko-KR"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3. </a:t>
            </a:r>
            <a:r>
              <a:rPr lang="ko-KR" altLang="en-US" sz="975" dirty="0">
                <a:solidFill>
                  <a:schemeClr val="dk1"/>
                </a:solidFill>
              </a:rPr>
              <a:t>시계열 데이터 연동</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en-US" altLang="ko-KR" sz="975" dirty="0">
                <a:solidFill>
                  <a:schemeClr val="dk1"/>
                </a:solidFill>
              </a:rPr>
              <a:t>Influx DB</a:t>
            </a:r>
            <a:endParaRPr sz="1138" dirty="0"/>
          </a:p>
          <a:p>
            <a:pPr>
              <a:spcBef>
                <a:spcPts val="488"/>
              </a:spcBef>
              <a:buClr>
                <a:srgbClr val="0054C8"/>
              </a:buClr>
              <a:buSzPts val="1200"/>
            </a:pPr>
            <a:endParaRPr sz="975" dirty="0">
              <a:solidFill>
                <a:schemeClr val="dk1"/>
              </a:solidFill>
            </a:endParaRPr>
          </a:p>
        </p:txBody>
      </p:sp>
      <p:grpSp>
        <p:nvGrpSpPr>
          <p:cNvPr id="272" name="Google Shape;272;p5"/>
          <p:cNvGrpSpPr/>
          <p:nvPr/>
        </p:nvGrpSpPr>
        <p:grpSpPr>
          <a:xfrm>
            <a:off x="6994297" y="3023708"/>
            <a:ext cx="2697947" cy="2423692"/>
            <a:chOff x="1744133" y="1456267"/>
            <a:chExt cx="3318933" cy="3615266"/>
          </a:xfrm>
        </p:grpSpPr>
        <p:sp>
          <p:nvSpPr>
            <p:cNvPr id="273" name="Google Shape;273;p5"/>
            <p:cNvSpPr/>
            <p:nvPr/>
          </p:nvSpPr>
          <p:spPr>
            <a:xfrm>
              <a:off x="1744133" y="1456267"/>
              <a:ext cx="3318933" cy="3615266"/>
            </a:xfrm>
            <a:prstGeom prst="rect">
              <a:avLst/>
            </a:prstGeom>
            <a:solidFill>
              <a:schemeClr val="lt1"/>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sp>
          <p:nvSpPr>
            <p:cNvPr id="274" name="Google Shape;274;p5"/>
            <p:cNvSpPr/>
            <p:nvPr/>
          </p:nvSpPr>
          <p:spPr>
            <a:xfrm>
              <a:off x="1744133" y="1456267"/>
              <a:ext cx="3318933" cy="516466"/>
            </a:xfrm>
            <a:prstGeom prst="rect">
              <a:avLst/>
            </a:prstGeom>
            <a:solidFill>
              <a:srgbClr val="0054C8"/>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grpSp>
      <p:sp>
        <p:nvSpPr>
          <p:cNvPr id="275" name="Google Shape;275;p5"/>
          <p:cNvSpPr txBox="1"/>
          <p:nvPr/>
        </p:nvSpPr>
        <p:spPr>
          <a:xfrm>
            <a:off x="6994296" y="3050173"/>
            <a:ext cx="2697947" cy="303063"/>
          </a:xfrm>
          <a:prstGeom prst="rect">
            <a:avLst/>
          </a:prstGeom>
          <a:noFill/>
          <a:ln>
            <a:noFill/>
          </a:ln>
        </p:spPr>
        <p:txBody>
          <a:bodyPr spcFirstLastPara="1" wrap="square" lIns="74283" tIns="37131" rIns="74283" bIns="37131" anchor="t" anchorCtr="0">
            <a:spAutoFit/>
          </a:bodyPr>
          <a:lstStyle/>
          <a:p>
            <a:pPr algn="ctr">
              <a:lnSpc>
                <a:spcPct val="114000"/>
              </a:lnSpc>
            </a:pPr>
            <a:r>
              <a:rPr lang="ko-KR" altLang="en-US" sz="1300">
                <a:solidFill>
                  <a:schemeClr val="lt1"/>
                </a:solidFill>
              </a:rPr>
              <a:t>실시간 처리</a:t>
            </a:r>
            <a:r>
              <a:rPr lang="en-US" altLang="ko-KR" sz="1300">
                <a:solidFill>
                  <a:schemeClr val="lt1"/>
                </a:solidFill>
              </a:rPr>
              <a:t>/</a:t>
            </a:r>
            <a:r>
              <a:rPr lang="ko-KR" altLang="en-US" sz="1300">
                <a:solidFill>
                  <a:schemeClr val="lt1"/>
                </a:solidFill>
              </a:rPr>
              <a:t>제어</a:t>
            </a:r>
            <a:endParaRPr sz="1138"/>
          </a:p>
        </p:txBody>
      </p:sp>
      <p:sp>
        <p:nvSpPr>
          <p:cNvPr id="276" name="Google Shape;276;p5"/>
          <p:cNvSpPr txBox="1"/>
          <p:nvPr/>
        </p:nvSpPr>
        <p:spPr>
          <a:xfrm>
            <a:off x="7102078" y="3500485"/>
            <a:ext cx="2515190" cy="1845670"/>
          </a:xfrm>
          <a:prstGeom prst="rect">
            <a:avLst/>
          </a:prstGeom>
          <a:noFill/>
          <a:ln>
            <a:noFill/>
          </a:ln>
        </p:spPr>
        <p:txBody>
          <a:bodyPr spcFirstLastPara="1" wrap="square" lIns="74283" tIns="37131" rIns="74283" bIns="37131" anchor="t" anchorCtr="0">
            <a:noAutofit/>
          </a:bodyPr>
          <a:lstStyle/>
          <a:p>
            <a:pPr>
              <a:lnSpc>
                <a:spcPct val="90000"/>
              </a:lnSpc>
              <a:buClr>
                <a:srgbClr val="0054C8"/>
              </a:buClr>
              <a:buSzPts val="1200"/>
            </a:pPr>
            <a:r>
              <a:rPr lang="en-US" altLang="ko-KR" sz="975" dirty="0">
                <a:solidFill>
                  <a:schemeClr val="dk1"/>
                </a:solidFill>
              </a:rPr>
              <a:t>1. </a:t>
            </a:r>
            <a:r>
              <a:rPr lang="ko-KR" altLang="en-US" sz="975" dirty="0">
                <a:solidFill>
                  <a:schemeClr val="dk1"/>
                </a:solidFill>
              </a:rPr>
              <a:t>데이터 실시간 처리 </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실시간 데이터 전달 및 처리</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Edge Gateway</a:t>
            </a:r>
            <a:endParaRPr sz="1138" dirty="0"/>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Event driven model,  MQTT, API</a:t>
            </a:r>
            <a:br>
              <a:rPr lang="en-US" altLang="ko-KR" sz="975" dirty="0">
                <a:solidFill>
                  <a:schemeClr val="dk1"/>
                </a:solidFill>
              </a:rPr>
            </a:br>
            <a:r>
              <a:rPr lang="en-US" altLang="ko-KR" sz="975" dirty="0">
                <a:solidFill>
                  <a:schemeClr val="dk1"/>
                </a:solidFill>
              </a:rPr>
              <a:t>         Edge X</a:t>
            </a:r>
            <a:endParaRPr sz="1138" dirty="0"/>
          </a:p>
          <a:p>
            <a:pPr>
              <a:lnSpc>
                <a:spcPct val="90000"/>
              </a:lnSpc>
              <a:spcBef>
                <a:spcPts val="488"/>
              </a:spcBef>
              <a:buClr>
                <a:srgbClr val="0054C8"/>
              </a:buClr>
              <a:buSzPts val="1200"/>
            </a:pP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2. </a:t>
            </a:r>
            <a:r>
              <a:rPr lang="ko-KR" altLang="en-US" sz="975" dirty="0">
                <a:solidFill>
                  <a:schemeClr val="dk1"/>
                </a:solidFill>
              </a:rPr>
              <a:t>실시간 제어</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즉각적 데이터 반응</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Edge Gateway, IoT</a:t>
            </a:r>
            <a:endParaRPr sz="1138" dirty="0"/>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MQTT, API</a:t>
            </a:r>
            <a:endParaRPr sz="1138" dirty="0"/>
          </a:p>
        </p:txBody>
      </p:sp>
      <p:sp>
        <p:nvSpPr>
          <p:cNvPr id="277" name="Google Shape;277;p5"/>
          <p:cNvSpPr txBox="1"/>
          <p:nvPr/>
        </p:nvSpPr>
        <p:spPr>
          <a:xfrm>
            <a:off x="334923" y="2911177"/>
            <a:ext cx="540356" cy="375069"/>
          </a:xfrm>
          <a:prstGeom prst="rect">
            <a:avLst/>
          </a:prstGeom>
          <a:noFill/>
          <a:ln>
            <a:noFill/>
          </a:ln>
        </p:spPr>
        <p:txBody>
          <a:bodyPr spcFirstLastPara="1" wrap="square" lIns="74283" tIns="37131" rIns="74283" bIns="37131" anchor="t" anchorCtr="0">
            <a:spAutoFit/>
          </a:bodyPr>
          <a:lstStyle/>
          <a:p>
            <a:r>
              <a:rPr lang="en-US" altLang="ko-KR" sz="975">
                <a:solidFill>
                  <a:srgbClr val="7F7F7F"/>
                </a:solidFill>
              </a:rPr>
              <a:t>Project 1</a:t>
            </a:r>
            <a:endParaRPr sz="1138"/>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FF8CE46-DB74-449E-8086-38AD197E3C59}"/>
              </a:ext>
            </a:extLst>
          </p:cNvPr>
          <p:cNvPicPr>
            <a:picLocks noChangeAspect="1"/>
          </p:cNvPicPr>
          <p:nvPr/>
        </p:nvPicPr>
        <p:blipFill>
          <a:blip r:embed="rId2"/>
          <a:stretch>
            <a:fillRect/>
          </a:stretch>
        </p:blipFill>
        <p:spPr>
          <a:xfrm>
            <a:off x="1493639" y="1157585"/>
            <a:ext cx="6918722" cy="4542830"/>
          </a:xfrm>
          <a:prstGeom prst="rect">
            <a:avLst/>
          </a:prstGeom>
        </p:spPr>
      </p:pic>
    </p:spTree>
    <p:extLst>
      <p:ext uri="{BB962C8B-B14F-4D97-AF65-F5344CB8AC3E}">
        <p14:creationId xmlns:p14="http://schemas.microsoft.com/office/powerpoint/2010/main" val="58082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56308C0-7E90-41B0-9ABB-20AB6912181D}"/>
              </a:ext>
            </a:extLst>
          </p:cNvPr>
          <p:cNvPicPr>
            <a:picLocks noChangeAspect="1"/>
          </p:cNvPicPr>
          <p:nvPr/>
        </p:nvPicPr>
        <p:blipFill>
          <a:blip r:embed="rId2"/>
          <a:stretch>
            <a:fillRect/>
          </a:stretch>
        </p:blipFill>
        <p:spPr>
          <a:xfrm>
            <a:off x="1512987" y="1173064"/>
            <a:ext cx="6880027" cy="4511873"/>
          </a:xfrm>
          <a:prstGeom prst="rect">
            <a:avLst/>
          </a:prstGeom>
        </p:spPr>
      </p:pic>
    </p:spTree>
    <p:extLst>
      <p:ext uri="{BB962C8B-B14F-4D97-AF65-F5344CB8AC3E}">
        <p14:creationId xmlns:p14="http://schemas.microsoft.com/office/powerpoint/2010/main" val="385171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ED1CF-6344-4BCF-B173-E17593879769}"/>
              </a:ext>
            </a:extLst>
          </p:cNvPr>
          <p:cNvSpPr txBox="1"/>
          <p:nvPr/>
        </p:nvSpPr>
        <p:spPr>
          <a:xfrm>
            <a:off x="653827" y="854635"/>
            <a:ext cx="8334394" cy="6124754"/>
          </a:xfrm>
          <a:prstGeom prst="rect">
            <a:avLst/>
          </a:prstGeom>
          <a:noFill/>
        </p:spPr>
        <p:txBody>
          <a:bodyPr wrap="square" rtlCol="0">
            <a:spAutoFit/>
          </a:bodyPr>
          <a:lstStyle/>
          <a:p>
            <a:r>
              <a:rPr lang="en-US" altLang="ko-KR" dirty="0"/>
              <a:t>2023. 2</a:t>
            </a:r>
            <a:r>
              <a:rPr lang="ko-KR" altLang="en-US" dirty="0"/>
              <a:t>학기 </a:t>
            </a:r>
            <a:r>
              <a:rPr lang="ko-KR" altLang="en-US" dirty="0" err="1"/>
              <a:t>캡스톤디자인</a:t>
            </a:r>
            <a:r>
              <a:rPr lang="ko-KR" altLang="en-US" dirty="0"/>
              <a:t> </a:t>
            </a:r>
            <a:r>
              <a:rPr lang="en-US" altLang="ko-KR" dirty="0"/>
              <a:t>2</a:t>
            </a:r>
          </a:p>
          <a:p>
            <a:endParaRPr lang="en-US" altLang="ko-KR" dirty="0"/>
          </a:p>
          <a:p>
            <a:r>
              <a:rPr lang="ko-KR" altLang="en-US" dirty="0"/>
              <a:t>인원 </a:t>
            </a:r>
            <a:r>
              <a:rPr lang="en-US" altLang="ko-KR" dirty="0"/>
              <a:t>:</a:t>
            </a:r>
          </a:p>
          <a:p>
            <a:pPr marL="342900" indent="-342900">
              <a:buAutoNum type="arabicPeriod"/>
            </a:pPr>
            <a:r>
              <a:rPr lang="ko-KR" altLang="en-US" dirty="0"/>
              <a:t>정희윤 시스템경영</a:t>
            </a:r>
            <a:endParaRPr lang="en-US" altLang="ko-KR" dirty="0"/>
          </a:p>
          <a:p>
            <a:pPr marL="342900" indent="-342900">
              <a:buAutoNum type="arabicPeriod"/>
            </a:pPr>
            <a:r>
              <a:rPr lang="ko-KR" altLang="en-US" dirty="0"/>
              <a:t>이은찬 시스템경영</a:t>
            </a:r>
            <a:endParaRPr lang="en-US" altLang="ko-KR" dirty="0"/>
          </a:p>
          <a:p>
            <a:pPr marL="342900" indent="-342900">
              <a:buAutoNum type="arabicPeriod"/>
            </a:pPr>
            <a:r>
              <a:rPr lang="ko-KR" altLang="en-US" dirty="0" err="1"/>
              <a:t>봉혜린</a:t>
            </a:r>
            <a:r>
              <a:rPr lang="ko-KR" altLang="en-US" dirty="0"/>
              <a:t> 시스템경영</a:t>
            </a:r>
            <a:endParaRPr lang="en-US" altLang="ko-KR" dirty="0"/>
          </a:p>
          <a:p>
            <a:pPr marL="342900" indent="-342900">
              <a:buAutoNum type="arabicPeriod"/>
            </a:pPr>
            <a:r>
              <a:rPr lang="ko-KR" altLang="en-US" dirty="0"/>
              <a:t>서재원 기계공학</a:t>
            </a:r>
            <a:endParaRPr lang="en-US" altLang="ko-KR" dirty="0"/>
          </a:p>
          <a:p>
            <a:pPr marL="342900" indent="-342900">
              <a:buAutoNum type="arabicPeriod"/>
            </a:pPr>
            <a:endParaRPr lang="en-US" altLang="ko-KR" dirty="0"/>
          </a:p>
          <a:p>
            <a:endParaRPr lang="en-US" altLang="ko-KR" dirty="0"/>
          </a:p>
          <a:p>
            <a:r>
              <a:rPr lang="ko-KR" altLang="en-US" dirty="0"/>
              <a:t>목표 </a:t>
            </a:r>
            <a:r>
              <a:rPr lang="en-US" altLang="ko-KR" dirty="0"/>
              <a:t>: </a:t>
            </a:r>
            <a:r>
              <a:rPr lang="ko-KR" altLang="en-US" dirty="0"/>
              <a:t>고속 데이터 활용 모델링 및 서비스 기획</a:t>
            </a:r>
            <a:br>
              <a:rPr lang="en-US" altLang="ko-KR" dirty="0"/>
            </a:br>
            <a:br>
              <a:rPr lang="en-US" altLang="ko-KR" dirty="0"/>
            </a:br>
            <a:r>
              <a:rPr lang="en-US" altLang="ko-KR" dirty="0"/>
              <a:t>1. Tool Life </a:t>
            </a:r>
            <a:r>
              <a:rPr lang="ko-KR" altLang="en-US" dirty="0"/>
              <a:t>예측 모델링 </a:t>
            </a:r>
            <a:r>
              <a:rPr lang="en-US" altLang="ko-KR" dirty="0"/>
              <a:t>(RUL)</a:t>
            </a:r>
            <a:r>
              <a:rPr lang="ko-KR" altLang="en-US" dirty="0"/>
              <a:t> </a:t>
            </a:r>
            <a:endParaRPr lang="en-US" altLang="ko-KR" dirty="0"/>
          </a:p>
          <a:p>
            <a:r>
              <a:rPr lang="en-US" altLang="ko-KR" dirty="0"/>
              <a:t>2. </a:t>
            </a:r>
            <a:r>
              <a:rPr lang="ko-KR" altLang="en-US" dirty="0"/>
              <a:t>이상감지 모델 개발 </a:t>
            </a:r>
            <a:r>
              <a:rPr lang="en-US" altLang="ko-KR" dirty="0"/>
              <a:t>(Anomaly Detection)</a:t>
            </a:r>
          </a:p>
          <a:p>
            <a:endParaRPr lang="en-US" altLang="ko-KR" dirty="0"/>
          </a:p>
          <a:p>
            <a:r>
              <a:rPr lang="en-US" altLang="ko-KR" dirty="0"/>
              <a:t>LG</a:t>
            </a:r>
            <a:r>
              <a:rPr lang="ko-KR" altLang="en-US" dirty="0"/>
              <a:t> 전자 </a:t>
            </a:r>
            <a:r>
              <a:rPr lang="en-US" altLang="ko-KR" dirty="0"/>
              <a:t>1</a:t>
            </a:r>
            <a:r>
              <a:rPr lang="ko-KR" altLang="en-US" dirty="0"/>
              <a:t>차 협력사에서 생산하는 에어컨 부품 제조 데이터를 활용하여 모델링하고 이를 간단히 서비스해볼 수 있도록 함</a:t>
            </a:r>
            <a:endParaRPr lang="en-US" altLang="ko-KR" dirty="0"/>
          </a:p>
          <a:p>
            <a:endParaRPr lang="en-US" altLang="ko-KR" dirty="0"/>
          </a:p>
          <a:p>
            <a:pPr marL="342900" indent="-342900">
              <a:buAutoNum type="arabicParenR"/>
            </a:pPr>
            <a:r>
              <a:rPr lang="ko-KR" altLang="en-US" dirty="0">
                <a:solidFill>
                  <a:srgbClr val="0000FF"/>
                </a:solidFill>
              </a:rPr>
              <a:t>진동 </a:t>
            </a:r>
            <a:r>
              <a:rPr lang="en-US" altLang="ko-KR" dirty="0">
                <a:solidFill>
                  <a:srgbClr val="0000FF"/>
                </a:solidFill>
              </a:rPr>
              <a:t>/ </a:t>
            </a:r>
            <a:r>
              <a:rPr lang="ko-KR" altLang="en-US" dirty="0">
                <a:solidFill>
                  <a:srgbClr val="0000FF"/>
                </a:solidFill>
              </a:rPr>
              <a:t>전류 </a:t>
            </a:r>
            <a:r>
              <a:rPr lang="en-US" altLang="ko-KR" dirty="0">
                <a:solidFill>
                  <a:srgbClr val="0000FF"/>
                </a:solidFill>
              </a:rPr>
              <a:t>/ </a:t>
            </a:r>
            <a:r>
              <a:rPr lang="ko-KR" altLang="en-US" dirty="0">
                <a:solidFill>
                  <a:srgbClr val="0000FF"/>
                </a:solidFill>
              </a:rPr>
              <a:t>기타 제조생산 데이터 활용 가설설정</a:t>
            </a:r>
            <a:r>
              <a:rPr lang="en-US" altLang="ko-KR" dirty="0">
                <a:solidFill>
                  <a:srgbClr val="0000FF"/>
                </a:solidFill>
              </a:rPr>
              <a:t>, </a:t>
            </a:r>
            <a:r>
              <a:rPr lang="ko-KR" altLang="en-US" dirty="0">
                <a:solidFill>
                  <a:srgbClr val="0000FF"/>
                </a:solidFill>
              </a:rPr>
              <a:t>실험설계</a:t>
            </a:r>
            <a:r>
              <a:rPr lang="en-US" altLang="ko-KR" dirty="0">
                <a:solidFill>
                  <a:srgbClr val="0000FF"/>
                </a:solidFill>
              </a:rPr>
              <a:t>, </a:t>
            </a:r>
            <a:r>
              <a:rPr lang="ko-KR" altLang="en-US" dirty="0">
                <a:solidFill>
                  <a:srgbClr val="0000FF"/>
                </a:solidFill>
              </a:rPr>
              <a:t>모델링 진행</a:t>
            </a:r>
            <a:endParaRPr lang="en-US" altLang="ko-KR" dirty="0">
              <a:solidFill>
                <a:srgbClr val="0000FF"/>
              </a:solidFill>
            </a:endParaRPr>
          </a:p>
          <a:p>
            <a:pPr marL="342900" indent="-342900">
              <a:buAutoNum type="arabicParenR"/>
            </a:pPr>
            <a:r>
              <a:rPr lang="ko-KR" altLang="en-US" dirty="0"/>
              <a:t>결과값 활용 간단한 </a:t>
            </a:r>
            <a:r>
              <a:rPr lang="ko-KR" altLang="en-US" dirty="0" err="1"/>
              <a:t>대쉬보드</a:t>
            </a:r>
            <a:r>
              <a:rPr lang="ko-KR" altLang="en-US" dirty="0"/>
              <a:t> 기획 및 개발 </a:t>
            </a:r>
            <a:r>
              <a:rPr lang="en-US" altLang="ko-KR" dirty="0"/>
              <a:t>(</a:t>
            </a:r>
            <a:r>
              <a:rPr lang="en-US" altLang="ko-KR" dirty="0" err="1">
                <a:solidFill>
                  <a:srgbClr val="0000FF"/>
                </a:solidFill>
              </a:rPr>
              <a:t>Streamlit</a:t>
            </a:r>
            <a:r>
              <a:rPr lang="en-US" altLang="ko-KR" dirty="0">
                <a:solidFill>
                  <a:srgbClr val="0000FF"/>
                </a:solidFill>
              </a:rPr>
              <a:t> </a:t>
            </a:r>
            <a:r>
              <a:rPr lang="ko-KR" altLang="en-US" dirty="0">
                <a:solidFill>
                  <a:srgbClr val="0000FF"/>
                </a:solidFill>
              </a:rPr>
              <a:t>등 활용</a:t>
            </a:r>
            <a:r>
              <a:rPr lang="en-US" altLang="ko-KR" dirty="0">
                <a:solidFill>
                  <a:srgbClr val="0000FF"/>
                </a:solidFill>
              </a:rPr>
              <a:t>)</a:t>
            </a:r>
          </a:p>
          <a:p>
            <a:pPr marL="342900" indent="-342900">
              <a:buFont typeface="Arial"/>
              <a:buAutoNum type="arabicParenR"/>
            </a:pPr>
            <a:r>
              <a:rPr lang="ko-KR" altLang="en-US" dirty="0">
                <a:solidFill>
                  <a:schemeClr val="tx1"/>
                </a:solidFill>
                <a:latin typeface="Quattrocento Sans"/>
                <a:ea typeface="Quattrocento Sans"/>
                <a:cs typeface="Quattrocento Sans"/>
                <a:sym typeface="Quattrocento Sans"/>
              </a:rPr>
              <a:t>논문 리서치 및 기술조사</a:t>
            </a:r>
          </a:p>
          <a:p>
            <a:endParaRPr lang="en-US" altLang="ko-KR" dirty="0"/>
          </a:p>
          <a:p>
            <a:r>
              <a:rPr lang="en-US" altLang="ko-KR" dirty="0"/>
              <a:t>KAMP </a:t>
            </a:r>
            <a:r>
              <a:rPr lang="ko-KR" altLang="en-US" dirty="0"/>
              <a:t>데이터 활용</a:t>
            </a:r>
            <a:endParaRPr lang="en-US" altLang="ko-KR" dirty="0"/>
          </a:p>
          <a:p>
            <a:r>
              <a:rPr lang="en-US" altLang="ko-KR" dirty="0"/>
              <a:t>https://www.kamp-ai.kr/aidataDetail?AI_SEARCH=&amp;page=1&amp;DATASET_SEQ=3&amp;EQUIP_SEL=&amp;GUBUN_SEL=&amp;FILE_TYPE_SEL=&amp;WDATE_SEL=</a:t>
            </a:r>
          </a:p>
          <a:p>
            <a:pPr marL="342900" indent="-342900">
              <a:buAutoNum type="arabicPeriod"/>
            </a:pPr>
            <a:endParaRPr lang="en-US" altLang="ko-KR" dirty="0"/>
          </a:p>
          <a:p>
            <a:endParaRPr lang="en-US" altLang="ko-KR" dirty="0"/>
          </a:p>
          <a:p>
            <a:endParaRPr lang="ko-KR" altLang="en-US" dirty="0"/>
          </a:p>
        </p:txBody>
      </p:sp>
    </p:spTree>
    <p:extLst>
      <p:ext uri="{BB962C8B-B14F-4D97-AF65-F5344CB8AC3E}">
        <p14:creationId xmlns:p14="http://schemas.microsoft.com/office/powerpoint/2010/main" val="1918117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p:nvPr/>
        </p:nvSpPr>
        <p:spPr>
          <a:xfrm>
            <a:off x="633190" y="848408"/>
            <a:ext cx="9072338" cy="1296144"/>
          </a:xfrm>
          <a:prstGeom prst="roundRect">
            <a:avLst>
              <a:gd name="adj" fmla="val 16667"/>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179388" marR="0" lvl="1" indent="-179388" algn="l" rtl="0">
              <a:lnSpc>
                <a:spcPct val="250000"/>
              </a:lnSpc>
              <a:spcBef>
                <a:spcPts val="0"/>
              </a:spcBef>
              <a:spcAft>
                <a:spcPts val="0"/>
              </a:spcAft>
              <a:buClr>
                <a:srgbClr val="000000"/>
              </a:buClr>
              <a:buSzPts val="1300"/>
              <a:buFont typeface="Arial"/>
              <a:buChar char="•"/>
            </a:pPr>
            <a:r>
              <a:rPr lang="en-US" sz="1300" b="1" i="0" u="none" strike="noStrike" cap="none">
                <a:solidFill>
                  <a:srgbClr val="000000"/>
                </a:solidFill>
                <a:latin typeface="Arial"/>
                <a:ea typeface="Arial"/>
                <a:cs typeface="Arial"/>
                <a:sym typeface="Arial"/>
              </a:rPr>
              <a:t>국내 중소기업은 산업에서 큰 비중을 차지하고 있음에도 불구하고 </a:t>
            </a:r>
            <a:r>
              <a:rPr lang="en-US" sz="1300" b="1" i="0" u="none" strike="noStrike" cap="none">
                <a:solidFill>
                  <a:srgbClr val="FF0000"/>
                </a:solidFill>
                <a:latin typeface="Arial"/>
                <a:ea typeface="Arial"/>
                <a:cs typeface="Arial"/>
                <a:sym typeface="Arial"/>
              </a:rPr>
              <a:t>생산성의 답보(踏步)상태</a:t>
            </a:r>
            <a:r>
              <a:rPr lang="en-US" sz="1300" b="1" i="0" u="none" strike="noStrike" cap="none">
                <a:solidFill>
                  <a:srgbClr val="000000"/>
                </a:solidFill>
                <a:latin typeface="Arial"/>
                <a:ea typeface="Arial"/>
                <a:cs typeface="Arial"/>
                <a:sym typeface="Arial"/>
              </a:rPr>
              <a:t>에 있음</a:t>
            </a:r>
            <a:endParaRPr sz="1300" b="1" i="0" u="none" strike="noStrike" cap="none">
              <a:solidFill>
                <a:srgbClr val="000000"/>
              </a:solidFill>
              <a:latin typeface="Arial"/>
              <a:ea typeface="Arial"/>
              <a:cs typeface="Arial"/>
              <a:sym typeface="Arial"/>
            </a:endParaRPr>
          </a:p>
          <a:p>
            <a:pPr marL="179388" marR="0" lvl="1" indent="-179388" algn="l" rtl="0">
              <a:lnSpc>
                <a:spcPct val="250000"/>
              </a:lnSpc>
              <a:spcBef>
                <a:spcPts val="0"/>
              </a:spcBef>
              <a:spcAft>
                <a:spcPts val="0"/>
              </a:spcAft>
              <a:buClr>
                <a:srgbClr val="000000"/>
              </a:buClr>
              <a:buSzPts val="1300"/>
              <a:buFont typeface="Arial"/>
              <a:buChar char="•"/>
            </a:pPr>
            <a:r>
              <a:rPr lang="en-US" sz="1300" b="1" i="0" u="none" strike="noStrike" cap="none">
                <a:solidFill>
                  <a:srgbClr val="000000"/>
                </a:solidFill>
                <a:latin typeface="Arial"/>
                <a:ea typeface="Arial"/>
                <a:cs typeface="Arial"/>
                <a:sym typeface="Arial"/>
              </a:rPr>
              <a:t>공정에서 발생하는 데이터들을 관리하는 </a:t>
            </a:r>
            <a:r>
              <a:rPr lang="en-US" sz="1300" b="1" i="0" u="none" strike="noStrike" cap="none">
                <a:solidFill>
                  <a:srgbClr val="FF0000"/>
                </a:solidFill>
                <a:latin typeface="Malgun Gothic"/>
                <a:ea typeface="Malgun Gothic"/>
                <a:cs typeface="Malgun Gothic"/>
                <a:sym typeface="Malgun Gothic"/>
              </a:rPr>
              <a:t>정보화</a:t>
            </a:r>
            <a:r>
              <a:rPr lang="en-US" sz="1300" b="1" i="0" u="none" strike="noStrike" cap="none">
                <a:solidFill>
                  <a:srgbClr val="FF0000"/>
                </a:solidFill>
                <a:latin typeface="Arial"/>
                <a:ea typeface="Arial"/>
                <a:cs typeface="Arial"/>
                <a:sym typeface="Arial"/>
              </a:rPr>
              <a:t> 시스템</a:t>
            </a:r>
            <a:r>
              <a:rPr lang="en-US" sz="1300" b="1" i="0" u="none" strike="noStrike" cap="none">
                <a:solidFill>
                  <a:srgbClr val="000000"/>
                </a:solidFill>
                <a:latin typeface="Arial"/>
                <a:ea typeface="Arial"/>
                <a:cs typeface="Arial"/>
                <a:sym typeface="Arial"/>
              </a:rPr>
              <a:t>의 수준이 낮기 때문에 </a:t>
            </a:r>
            <a:r>
              <a:rPr lang="en-US" sz="1300" b="1" i="0" u="none" strike="noStrike" cap="none">
                <a:solidFill>
                  <a:srgbClr val="FF0000"/>
                </a:solidFill>
                <a:latin typeface="Arial"/>
                <a:ea typeface="Arial"/>
                <a:cs typeface="Arial"/>
                <a:sym typeface="Arial"/>
              </a:rPr>
              <a:t>생산 품질 관리의 경쟁력이 취약</a:t>
            </a:r>
            <a:endParaRPr sz="1300" b="1" i="0" u="none" strike="noStrike" cap="none">
              <a:solidFill>
                <a:srgbClr val="FF0000"/>
              </a:solidFill>
              <a:latin typeface="Arial"/>
              <a:ea typeface="Arial"/>
              <a:cs typeface="Arial"/>
              <a:sym typeface="Arial"/>
            </a:endParaRPr>
          </a:p>
        </p:txBody>
      </p:sp>
      <p:sp>
        <p:nvSpPr>
          <p:cNvPr id="148" name="Google Shape;148;p4"/>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Malgun Gothic"/>
              <a:buNone/>
            </a:pPr>
            <a:r>
              <a:rPr lang="en-US"/>
              <a:t>1. 과제 개요</a:t>
            </a:r>
            <a:endParaRPr/>
          </a:p>
        </p:txBody>
      </p:sp>
      <p:pic>
        <p:nvPicPr>
          <p:cNvPr id="150" name="Google Shape;150;p4"/>
          <p:cNvPicPr preferRelativeResize="0"/>
          <p:nvPr/>
        </p:nvPicPr>
        <p:blipFill rotWithShape="1">
          <a:blip r:embed="rId3">
            <a:alphaModFix/>
          </a:blip>
          <a:srcRect r="22381"/>
          <a:stretch/>
        </p:blipFill>
        <p:spPr>
          <a:xfrm>
            <a:off x="630392" y="2232037"/>
            <a:ext cx="5089610" cy="4077283"/>
          </a:xfrm>
          <a:prstGeom prst="rect">
            <a:avLst/>
          </a:prstGeom>
          <a:noFill/>
          <a:ln>
            <a:noFill/>
          </a:ln>
        </p:spPr>
      </p:pic>
      <p:grpSp>
        <p:nvGrpSpPr>
          <p:cNvPr id="151" name="Google Shape;151;p4"/>
          <p:cNvGrpSpPr/>
          <p:nvPr/>
        </p:nvGrpSpPr>
        <p:grpSpPr>
          <a:xfrm>
            <a:off x="5745758" y="2239642"/>
            <a:ext cx="3882943" cy="3972569"/>
            <a:chOff x="1086407" y="1940028"/>
            <a:chExt cx="4083966" cy="2502943"/>
          </a:xfrm>
        </p:grpSpPr>
        <p:sp>
          <p:nvSpPr>
            <p:cNvPr id="152" name="Google Shape;152;p4"/>
            <p:cNvSpPr/>
            <p:nvPr/>
          </p:nvSpPr>
          <p:spPr>
            <a:xfrm>
              <a:off x="1126232" y="2473857"/>
              <a:ext cx="4044141" cy="394497"/>
            </a:xfrm>
            <a:custGeom>
              <a:avLst/>
              <a:gdLst/>
              <a:ahLst/>
              <a:cxnLst/>
              <a:rect l="l" t="t" r="r" b="b"/>
              <a:pathLst>
                <a:path w="796108" h="7093676" extrusionOk="0">
                  <a:moveTo>
                    <a:pt x="796108" y="1182303"/>
                  </a:moveTo>
                  <a:lnTo>
                    <a:pt x="796108" y="5911373"/>
                  </a:lnTo>
                  <a:cubicBezTo>
                    <a:pt x="796108" y="6564338"/>
                    <a:pt x="789441" y="7093672"/>
                    <a:pt x="781217" y="7093672"/>
                  </a:cubicBezTo>
                  <a:lnTo>
                    <a:pt x="0" y="7093672"/>
                  </a:lnTo>
                  <a:lnTo>
                    <a:pt x="0" y="7093672"/>
                  </a:lnTo>
                  <a:lnTo>
                    <a:pt x="0" y="4"/>
                  </a:lnTo>
                  <a:lnTo>
                    <a:pt x="0" y="4"/>
                  </a:lnTo>
                  <a:lnTo>
                    <a:pt x="781217" y="4"/>
                  </a:lnTo>
                  <a:cubicBezTo>
                    <a:pt x="789441" y="4"/>
                    <a:pt x="796108" y="529338"/>
                    <a:pt x="796108" y="1182303"/>
                  </a:cubicBezTo>
                  <a:close/>
                </a:path>
              </a:pathLst>
            </a:custGeom>
            <a:solidFill>
              <a:srgbClr val="D8D8D8"/>
            </a:solidFill>
            <a:ln w="38100" cap="flat" cmpd="sng">
              <a:solidFill>
                <a:srgbClr val="FFFFF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08000" tIns="162675" rIns="146850" bIns="162675" anchor="ctr" anchorCtr="0">
              <a:noAutofit/>
            </a:bodyPr>
            <a:lstStyle/>
            <a:p>
              <a:pPr marL="0" marR="0" lvl="1" indent="0" algn="ctr" rtl="0">
                <a:lnSpc>
                  <a:spcPct val="90000"/>
                </a:lnSpc>
                <a:spcBef>
                  <a:spcPts val="0"/>
                </a:spcBef>
                <a:spcAft>
                  <a:spcPts val="0"/>
                </a:spcAft>
                <a:buNone/>
              </a:pPr>
              <a:r>
                <a:rPr lang="en-US" sz="1300" b="1" i="0" u="none" strike="noStrike" cap="none">
                  <a:solidFill>
                    <a:srgbClr val="000000"/>
                  </a:solidFill>
                  <a:latin typeface="Arial"/>
                  <a:ea typeface="Arial"/>
                  <a:cs typeface="Arial"/>
                  <a:sym typeface="Arial"/>
                </a:rPr>
                <a:t>표준 기술을 활용한 공장 설비 데이터 수집</a:t>
              </a:r>
              <a:endParaRPr/>
            </a:p>
          </p:txBody>
        </p:sp>
        <p:sp>
          <p:nvSpPr>
            <p:cNvPr id="153" name="Google Shape;153;p4"/>
            <p:cNvSpPr/>
            <p:nvPr/>
          </p:nvSpPr>
          <p:spPr>
            <a:xfrm>
              <a:off x="1121433" y="1940028"/>
              <a:ext cx="4048940" cy="448292"/>
            </a:xfrm>
            <a:custGeom>
              <a:avLst/>
              <a:gdLst/>
              <a:ahLst/>
              <a:cxnLst/>
              <a:rect l="l" t="t" r="r" b="b"/>
              <a:pathLst>
                <a:path w="1049300" h="995135" extrusionOk="0">
                  <a:moveTo>
                    <a:pt x="0" y="165859"/>
                  </a:moveTo>
                  <a:cubicBezTo>
                    <a:pt x="0" y="74258"/>
                    <a:pt x="74258" y="0"/>
                    <a:pt x="165859" y="0"/>
                  </a:cubicBezTo>
                  <a:lnTo>
                    <a:pt x="883441" y="0"/>
                  </a:lnTo>
                  <a:cubicBezTo>
                    <a:pt x="975042" y="0"/>
                    <a:pt x="1049300" y="74258"/>
                    <a:pt x="1049300" y="165859"/>
                  </a:cubicBezTo>
                  <a:lnTo>
                    <a:pt x="1049300" y="829276"/>
                  </a:lnTo>
                  <a:cubicBezTo>
                    <a:pt x="1049300" y="920877"/>
                    <a:pt x="975042" y="995135"/>
                    <a:pt x="883441" y="995135"/>
                  </a:cubicBezTo>
                  <a:lnTo>
                    <a:pt x="165859" y="995135"/>
                  </a:lnTo>
                  <a:cubicBezTo>
                    <a:pt x="74258" y="995135"/>
                    <a:pt x="0" y="920877"/>
                    <a:pt x="0" y="829276"/>
                  </a:cubicBezTo>
                  <a:lnTo>
                    <a:pt x="0" y="165859"/>
                  </a:lnTo>
                  <a:close/>
                </a:path>
              </a:pathLst>
            </a:custGeom>
            <a:solidFill>
              <a:srgbClr val="8287B2"/>
            </a:solidFill>
            <a:ln w="38100" cap="flat" cmpd="sng">
              <a:solidFill>
                <a:srgbClr val="FFFFF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48575" tIns="79050" rIns="48575" bIns="79050" anchor="ctr" anchorCtr="0">
              <a:noAutofit/>
            </a:bodyPr>
            <a:lstStyle/>
            <a:p>
              <a:pPr marL="0" marR="0" lvl="0" indent="0" algn="ctr" rtl="0">
                <a:lnSpc>
                  <a:spcPct val="90000"/>
                </a:lnSpc>
                <a:spcBef>
                  <a:spcPts val="0"/>
                </a:spcBef>
                <a:spcAft>
                  <a:spcPts val="0"/>
                </a:spcAft>
                <a:buNone/>
              </a:pPr>
              <a:r>
                <a:rPr lang="en-US" sz="1500" b="1">
                  <a:solidFill>
                    <a:srgbClr val="FFFFFF"/>
                  </a:solidFill>
                  <a:latin typeface="Arial"/>
                  <a:ea typeface="Arial"/>
                  <a:cs typeface="Arial"/>
                  <a:sym typeface="Arial"/>
                </a:rPr>
                <a:t>주요 구현 목표 항목</a:t>
              </a:r>
              <a:endParaRPr sz="1500" b="1">
                <a:solidFill>
                  <a:srgbClr val="FFFFFF"/>
                </a:solidFill>
                <a:latin typeface="Arial"/>
                <a:ea typeface="Arial"/>
                <a:cs typeface="Arial"/>
                <a:sym typeface="Arial"/>
              </a:endParaRPr>
            </a:p>
          </p:txBody>
        </p:sp>
        <p:sp>
          <p:nvSpPr>
            <p:cNvPr id="154" name="Google Shape;154;p4"/>
            <p:cNvSpPr/>
            <p:nvPr/>
          </p:nvSpPr>
          <p:spPr>
            <a:xfrm>
              <a:off x="1126232" y="2983630"/>
              <a:ext cx="4044141" cy="394497"/>
            </a:xfrm>
            <a:custGeom>
              <a:avLst/>
              <a:gdLst/>
              <a:ahLst/>
              <a:cxnLst/>
              <a:rect l="l" t="t" r="r" b="b"/>
              <a:pathLst>
                <a:path w="796108" h="7093676" extrusionOk="0">
                  <a:moveTo>
                    <a:pt x="796108" y="1182303"/>
                  </a:moveTo>
                  <a:lnTo>
                    <a:pt x="796108" y="5911373"/>
                  </a:lnTo>
                  <a:cubicBezTo>
                    <a:pt x="796108" y="6564338"/>
                    <a:pt x="789441" y="7093672"/>
                    <a:pt x="781217" y="7093672"/>
                  </a:cubicBezTo>
                  <a:lnTo>
                    <a:pt x="0" y="7093672"/>
                  </a:lnTo>
                  <a:lnTo>
                    <a:pt x="0" y="7093672"/>
                  </a:lnTo>
                  <a:lnTo>
                    <a:pt x="0" y="4"/>
                  </a:lnTo>
                  <a:lnTo>
                    <a:pt x="0" y="4"/>
                  </a:lnTo>
                  <a:lnTo>
                    <a:pt x="781217" y="4"/>
                  </a:lnTo>
                  <a:cubicBezTo>
                    <a:pt x="789441" y="4"/>
                    <a:pt x="796108" y="529338"/>
                    <a:pt x="796108" y="1182303"/>
                  </a:cubicBezTo>
                  <a:close/>
                </a:path>
              </a:pathLst>
            </a:custGeom>
            <a:solidFill>
              <a:srgbClr val="D8D8D8"/>
            </a:solidFill>
            <a:ln w="38100" cap="flat" cmpd="sng">
              <a:solidFill>
                <a:srgbClr val="FFFFF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08000" tIns="162675" rIns="146850" bIns="162675" anchor="ctr" anchorCtr="0">
              <a:noAutofit/>
            </a:bodyPr>
            <a:lstStyle/>
            <a:p>
              <a:pPr marL="0" marR="0" lvl="1" indent="0" algn="ctr" rtl="0">
                <a:lnSpc>
                  <a:spcPct val="90000"/>
                </a:lnSpc>
                <a:spcBef>
                  <a:spcPts val="0"/>
                </a:spcBef>
                <a:spcAft>
                  <a:spcPts val="0"/>
                </a:spcAft>
                <a:buNone/>
              </a:pPr>
              <a:r>
                <a:rPr lang="en-US" sz="1300" b="1" i="0" u="none" strike="noStrike" cap="none">
                  <a:solidFill>
                    <a:srgbClr val="000000"/>
                  </a:solidFill>
                  <a:latin typeface="Arial"/>
                  <a:ea typeface="Arial"/>
                  <a:cs typeface="Arial"/>
                  <a:sym typeface="Arial"/>
                </a:rPr>
                <a:t>데이터 저장 플랫폼, 모니터링 시스템 개발</a:t>
              </a:r>
              <a:endParaRPr/>
            </a:p>
          </p:txBody>
        </p:sp>
        <p:sp>
          <p:nvSpPr>
            <p:cNvPr id="155" name="Google Shape;155;p4"/>
            <p:cNvSpPr/>
            <p:nvPr/>
          </p:nvSpPr>
          <p:spPr>
            <a:xfrm>
              <a:off x="1126232" y="3507791"/>
              <a:ext cx="4044141" cy="394497"/>
            </a:xfrm>
            <a:custGeom>
              <a:avLst/>
              <a:gdLst/>
              <a:ahLst/>
              <a:cxnLst/>
              <a:rect l="l" t="t" r="r" b="b"/>
              <a:pathLst>
                <a:path w="796108" h="7093676" extrusionOk="0">
                  <a:moveTo>
                    <a:pt x="796108" y="1182303"/>
                  </a:moveTo>
                  <a:lnTo>
                    <a:pt x="796108" y="5911373"/>
                  </a:lnTo>
                  <a:cubicBezTo>
                    <a:pt x="796108" y="6564338"/>
                    <a:pt x="789441" y="7093672"/>
                    <a:pt x="781217" y="7093672"/>
                  </a:cubicBezTo>
                  <a:lnTo>
                    <a:pt x="0" y="7093672"/>
                  </a:lnTo>
                  <a:lnTo>
                    <a:pt x="0" y="7093672"/>
                  </a:lnTo>
                  <a:lnTo>
                    <a:pt x="0" y="4"/>
                  </a:lnTo>
                  <a:lnTo>
                    <a:pt x="0" y="4"/>
                  </a:lnTo>
                  <a:lnTo>
                    <a:pt x="781217" y="4"/>
                  </a:lnTo>
                  <a:cubicBezTo>
                    <a:pt x="789441" y="4"/>
                    <a:pt x="796108" y="529338"/>
                    <a:pt x="796108" y="1182303"/>
                  </a:cubicBezTo>
                  <a:close/>
                </a:path>
              </a:pathLst>
            </a:custGeom>
            <a:solidFill>
              <a:srgbClr val="D8D8D8"/>
            </a:solidFill>
            <a:ln w="38100" cap="flat" cmpd="sng">
              <a:solidFill>
                <a:srgbClr val="FFFFF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08000" tIns="162675" rIns="146850" bIns="162675" anchor="ctr" anchorCtr="0">
              <a:noAutofit/>
            </a:bodyPr>
            <a:lstStyle/>
            <a:p>
              <a:pPr marL="0" marR="0" lvl="1" indent="0" algn="ctr" rtl="0">
                <a:lnSpc>
                  <a:spcPct val="90000"/>
                </a:lnSpc>
                <a:spcBef>
                  <a:spcPts val="0"/>
                </a:spcBef>
                <a:spcAft>
                  <a:spcPts val="0"/>
                </a:spcAft>
                <a:buNone/>
              </a:pPr>
              <a:r>
                <a:rPr lang="en-US" sz="1300" b="1" i="0" u="none" strike="noStrike" cap="none">
                  <a:solidFill>
                    <a:srgbClr val="000000"/>
                  </a:solidFill>
                  <a:latin typeface="Arial"/>
                  <a:ea typeface="Arial"/>
                  <a:cs typeface="Arial"/>
                  <a:sym typeface="Arial"/>
                </a:rPr>
                <a:t>공정 변수 정의 및 실시간 분석 알고리즘 적용</a:t>
              </a:r>
              <a:endParaRPr sz="1300" b="1" i="0" u="none" strike="noStrike" cap="none">
                <a:solidFill>
                  <a:srgbClr val="000000"/>
                </a:solidFill>
                <a:latin typeface="Arial"/>
                <a:ea typeface="Arial"/>
                <a:cs typeface="Arial"/>
                <a:sym typeface="Arial"/>
              </a:endParaRPr>
            </a:p>
          </p:txBody>
        </p:sp>
        <p:sp>
          <p:nvSpPr>
            <p:cNvPr id="156" name="Google Shape;156;p4"/>
            <p:cNvSpPr/>
            <p:nvPr/>
          </p:nvSpPr>
          <p:spPr>
            <a:xfrm>
              <a:off x="1086407" y="4048474"/>
              <a:ext cx="4044141" cy="394497"/>
            </a:xfrm>
            <a:custGeom>
              <a:avLst/>
              <a:gdLst/>
              <a:ahLst/>
              <a:cxnLst/>
              <a:rect l="l" t="t" r="r" b="b"/>
              <a:pathLst>
                <a:path w="796108" h="7093676" extrusionOk="0">
                  <a:moveTo>
                    <a:pt x="796108" y="1182303"/>
                  </a:moveTo>
                  <a:lnTo>
                    <a:pt x="796108" y="5911373"/>
                  </a:lnTo>
                  <a:cubicBezTo>
                    <a:pt x="796108" y="6564338"/>
                    <a:pt x="789441" y="7093672"/>
                    <a:pt x="781217" y="7093672"/>
                  </a:cubicBezTo>
                  <a:lnTo>
                    <a:pt x="0" y="7093672"/>
                  </a:lnTo>
                  <a:lnTo>
                    <a:pt x="0" y="7093672"/>
                  </a:lnTo>
                  <a:lnTo>
                    <a:pt x="0" y="4"/>
                  </a:lnTo>
                  <a:lnTo>
                    <a:pt x="0" y="4"/>
                  </a:lnTo>
                  <a:lnTo>
                    <a:pt x="781217" y="4"/>
                  </a:lnTo>
                  <a:cubicBezTo>
                    <a:pt x="789441" y="4"/>
                    <a:pt x="796108" y="529338"/>
                    <a:pt x="796108" y="1182303"/>
                  </a:cubicBezTo>
                  <a:close/>
                </a:path>
              </a:pathLst>
            </a:custGeom>
            <a:solidFill>
              <a:srgbClr val="D8D8D8"/>
            </a:solidFill>
            <a:ln w="38100" cap="flat" cmpd="sng">
              <a:solidFill>
                <a:srgbClr val="FFFFF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08000" tIns="162675" rIns="146850" bIns="162675" anchor="ctr" anchorCtr="0">
              <a:noAutofit/>
            </a:bodyPr>
            <a:lstStyle/>
            <a:p>
              <a:pPr marL="0" marR="0" lvl="1" indent="0" algn="ctr" rtl="0">
                <a:lnSpc>
                  <a:spcPct val="90000"/>
                </a:lnSpc>
                <a:spcBef>
                  <a:spcPts val="0"/>
                </a:spcBef>
                <a:spcAft>
                  <a:spcPts val="0"/>
                </a:spcAft>
                <a:buNone/>
              </a:pPr>
              <a:r>
                <a:rPr lang="en-US" sz="1300" b="1" i="0" u="none" strike="noStrike" cap="none">
                  <a:solidFill>
                    <a:srgbClr val="000000"/>
                  </a:solidFill>
                  <a:latin typeface="Arial"/>
                  <a:ea typeface="Arial"/>
                  <a:cs typeface="Arial"/>
                  <a:sym typeface="Arial"/>
                </a:rPr>
                <a:t>동종업종 및 공급사슬 기반 적용과 확산</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495300" y="319260"/>
            <a:ext cx="7200000" cy="29684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Malgun Gothic"/>
              <a:buNone/>
            </a:pPr>
            <a:r>
              <a:rPr lang="en-US"/>
              <a:t>3. 과제 목표</a:t>
            </a:r>
            <a:endParaRPr/>
          </a:p>
        </p:txBody>
      </p:sp>
      <p:pic>
        <p:nvPicPr>
          <p:cNvPr id="261" name="Google Shape;261;p6" descr="ê´ë ¨ ì´ë¯¸ì§"/>
          <p:cNvPicPr preferRelativeResize="0"/>
          <p:nvPr/>
        </p:nvPicPr>
        <p:blipFill rotWithShape="1">
          <a:blip r:embed="rId3">
            <a:alphaModFix/>
          </a:blip>
          <a:srcRect/>
          <a:stretch/>
        </p:blipFill>
        <p:spPr>
          <a:xfrm>
            <a:off x="606347" y="4789261"/>
            <a:ext cx="1540202" cy="1232027"/>
          </a:xfrm>
          <a:prstGeom prst="rect">
            <a:avLst/>
          </a:prstGeom>
          <a:noFill/>
          <a:ln>
            <a:noFill/>
          </a:ln>
        </p:spPr>
      </p:pic>
      <p:sp>
        <p:nvSpPr>
          <p:cNvPr id="262" name="Google Shape;262;p6"/>
          <p:cNvSpPr txBox="1"/>
          <p:nvPr/>
        </p:nvSpPr>
        <p:spPr>
          <a:xfrm>
            <a:off x="747824" y="4115072"/>
            <a:ext cx="1558806" cy="5078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생산수량 게더링</a:t>
            </a:r>
            <a:endParaRPr sz="1100">
              <a:solidFill>
                <a:schemeClr val="dk1"/>
              </a:solidFill>
              <a:latin typeface="Malgun Gothic"/>
              <a:ea typeface="Malgun Gothic"/>
              <a:cs typeface="Malgun Gothic"/>
              <a:sym typeface="Malgun Gothic"/>
            </a:endParaRPr>
          </a:p>
          <a:p>
            <a:pPr marL="171450" marR="0" lvl="0" indent="-139700" algn="l" rtl="0">
              <a:lnSpc>
                <a:spcPct val="100000"/>
              </a:lnSpc>
              <a:spcBef>
                <a:spcPts val="0"/>
              </a:spcBef>
              <a:spcAft>
                <a:spcPts val="0"/>
              </a:spcAft>
              <a:buClr>
                <a:schemeClr val="dk1"/>
              </a:buClr>
              <a:buSzPts val="500"/>
              <a:buFont typeface="Arial"/>
              <a:buNone/>
            </a:pPr>
            <a:endParaRPr sz="500">
              <a:solidFill>
                <a:schemeClr val="dk1"/>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설비상태(컨디션) </a:t>
            </a:r>
            <a:endParaRPr sz="1100">
              <a:solidFill>
                <a:schemeClr val="dk1"/>
              </a:solidFill>
              <a:latin typeface="Malgun Gothic"/>
              <a:ea typeface="Malgun Gothic"/>
              <a:cs typeface="Malgun Gothic"/>
              <a:sym typeface="Malgun Gothic"/>
            </a:endParaRPr>
          </a:p>
        </p:txBody>
      </p:sp>
      <p:sp>
        <p:nvSpPr>
          <p:cNvPr id="263" name="Google Shape;263;p6"/>
          <p:cNvSpPr/>
          <p:nvPr/>
        </p:nvSpPr>
        <p:spPr>
          <a:xfrm>
            <a:off x="7308094" y="2533913"/>
            <a:ext cx="1268130" cy="894338"/>
          </a:xfrm>
          <a:prstGeom prst="downArrow">
            <a:avLst>
              <a:gd name="adj1" fmla="val 50000"/>
              <a:gd name="adj2" fmla="val 76892"/>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cxnSp>
        <p:nvCxnSpPr>
          <p:cNvPr id="264" name="Google Shape;264;p6"/>
          <p:cNvCxnSpPr/>
          <p:nvPr/>
        </p:nvCxnSpPr>
        <p:spPr>
          <a:xfrm>
            <a:off x="6555102" y="2857638"/>
            <a:ext cx="0" cy="1890000"/>
          </a:xfrm>
          <a:prstGeom prst="straightConnector1">
            <a:avLst/>
          </a:prstGeom>
          <a:noFill/>
          <a:ln w="9525" cap="flat" cmpd="sng">
            <a:solidFill>
              <a:srgbClr val="BFBFBF"/>
            </a:solidFill>
            <a:prstDash val="solid"/>
            <a:round/>
            <a:headEnd type="none" w="sm" len="sm"/>
            <a:tailEnd type="none" w="sm" len="sm"/>
          </a:ln>
        </p:spPr>
      </p:cxnSp>
      <p:cxnSp>
        <p:nvCxnSpPr>
          <p:cNvPr id="265" name="Google Shape;265;p6"/>
          <p:cNvCxnSpPr/>
          <p:nvPr/>
        </p:nvCxnSpPr>
        <p:spPr>
          <a:xfrm>
            <a:off x="4253625" y="2857638"/>
            <a:ext cx="0" cy="1890000"/>
          </a:xfrm>
          <a:prstGeom prst="straightConnector1">
            <a:avLst/>
          </a:prstGeom>
          <a:noFill/>
          <a:ln w="9525" cap="flat" cmpd="sng">
            <a:solidFill>
              <a:srgbClr val="BFBFBF"/>
            </a:solidFill>
            <a:prstDash val="solid"/>
            <a:round/>
            <a:headEnd type="none" w="sm" len="sm"/>
            <a:tailEnd type="none" w="sm" len="sm"/>
          </a:ln>
        </p:spPr>
      </p:cxnSp>
      <p:cxnSp>
        <p:nvCxnSpPr>
          <p:cNvPr id="266" name="Google Shape;266;p6"/>
          <p:cNvCxnSpPr/>
          <p:nvPr/>
        </p:nvCxnSpPr>
        <p:spPr>
          <a:xfrm>
            <a:off x="2378638" y="2857638"/>
            <a:ext cx="0" cy="1890000"/>
          </a:xfrm>
          <a:prstGeom prst="straightConnector1">
            <a:avLst/>
          </a:prstGeom>
          <a:noFill/>
          <a:ln w="9525" cap="flat" cmpd="sng">
            <a:solidFill>
              <a:srgbClr val="BFBFBF"/>
            </a:solidFill>
            <a:prstDash val="solid"/>
            <a:round/>
            <a:headEnd type="none" w="sm" len="sm"/>
            <a:tailEnd type="none" w="sm" len="sm"/>
          </a:ln>
        </p:spPr>
      </p:cxnSp>
      <p:pic>
        <p:nvPicPr>
          <p:cNvPr id="267" name="Google Shape;267;p6"/>
          <p:cNvPicPr preferRelativeResize="0"/>
          <p:nvPr/>
        </p:nvPicPr>
        <p:blipFill rotWithShape="1">
          <a:blip r:embed="rId4">
            <a:alphaModFix/>
          </a:blip>
          <a:srcRect/>
          <a:stretch/>
        </p:blipFill>
        <p:spPr>
          <a:xfrm>
            <a:off x="3169235" y="3008457"/>
            <a:ext cx="559223" cy="818592"/>
          </a:xfrm>
          <a:prstGeom prst="rect">
            <a:avLst/>
          </a:prstGeom>
          <a:noFill/>
          <a:ln>
            <a:noFill/>
          </a:ln>
        </p:spPr>
      </p:pic>
      <p:sp>
        <p:nvSpPr>
          <p:cNvPr id="268" name="Google Shape;268;p6"/>
          <p:cNvSpPr txBox="1"/>
          <p:nvPr/>
        </p:nvSpPr>
        <p:spPr>
          <a:xfrm>
            <a:off x="4516053" y="3864211"/>
            <a:ext cx="153868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1">
                <a:solidFill>
                  <a:schemeClr val="dk1"/>
                </a:solidFill>
                <a:latin typeface="Malgun Gothic"/>
                <a:ea typeface="Malgun Gothic"/>
                <a:cs typeface="Malgun Gothic"/>
                <a:sym typeface="Malgun Gothic"/>
              </a:rPr>
              <a:t>IoT 데이터 수집 </a:t>
            </a:r>
            <a:endParaRPr sz="1200" b="1">
              <a:solidFill>
                <a:schemeClr val="dk1"/>
              </a:solidFill>
              <a:latin typeface="Malgun Gothic"/>
              <a:ea typeface="Malgun Gothic"/>
              <a:cs typeface="Malgun Gothic"/>
              <a:sym typeface="Malgun Gothic"/>
            </a:endParaRPr>
          </a:p>
        </p:txBody>
      </p:sp>
      <p:pic>
        <p:nvPicPr>
          <p:cNvPr id="269" name="Google Shape;269;p6"/>
          <p:cNvPicPr preferRelativeResize="0"/>
          <p:nvPr/>
        </p:nvPicPr>
        <p:blipFill rotWithShape="1">
          <a:blip r:embed="rId5">
            <a:alphaModFix/>
          </a:blip>
          <a:srcRect/>
          <a:stretch/>
        </p:blipFill>
        <p:spPr>
          <a:xfrm>
            <a:off x="990695" y="3061286"/>
            <a:ext cx="812401" cy="644040"/>
          </a:xfrm>
          <a:prstGeom prst="rect">
            <a:avLst/>
          </a:prstGeom>
          <a:noFill/>
          <a:ln>
            <a:noFill/>
          </a:ln>
        </p:spPr>
      </p:pic>
      <p:sp>
        <p:nvSpPr>
          <p:cNvPr id="270" name="Google Shape;270;p6"/>
          <p:cNvSpPr txBox="1"/>
          <p:nvPr/>
        </p:nvSpPr>
        <p:spPr>
          <a:xfrm>
            <a:off x="2552573" y="4115072"/>
            <a:ext cx="1825966" cy="67710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작업지시 실행</a:t>
            </a:r>
            <a:br>
              <a:rPr lang="en-US" sz="1100">
                <a:solidFill>
                  <a:schemeClr val="dk1"/>
                </a:solidFill>
                <a:latin typeface="Malgun Gothic"/>
                <a:ea typeface="Malgun Gothic"/>
                <a:cs typeface="Malgun Gothic"/>
                <a:sym typeface="Malgun Gothic"/>
              </a:rPr>
            </a:br>
            <a:r>
              <a:rPr lang="en-US" sz="1100">
                <a:solidFill>
                  <a:schemeClr val="dk1"/>
                </a:solidFill>
                <a:latin typeface="Malgun Gothic"/>
                <a:ea typeface="Malgun Gothic"/>
                <a:cs typeface="Malgun Gothic"/>
                <a:sym typeface="Malgun Gothic"/>
              </a:rPr>
              <a:t>불량 관리/수량 파악</a:t>
            </a:r>
            <a:endParaRPr sz="110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500"/>
              <a:buFont typeface="Arial"/>
              <a:buNone/>
            </a:pPr>
            <a:endParaRPr sz="500">
              <a:solidFill>
                <a:schemeClr val="dk1"/>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문서 확인</a:t>
            </a:r>
            <a:endParaRPr/>
          </a:p>
        </p:txBody>
      </p:sp>
      <p:sp>
        <p:nvSpPr>
          <p:cNvPr id="271" name="Google Shape;271;p6"/>
          <p:cNvSpPr txBox="1"/>
          <p:nvPr/>
        </p:nvSpPr>
        <p:spPr>
          <a:xfrm>
            <a:off x="4372588" y="4115072"/>
            <a:ext cx="2279589" cy="92333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회전속도</a:t>
            </a:r>
            <a:endParaRPr sz="1100">
              <a:solidFill>
                <a:schemeClr val="dk1"/>
              </a:solidFill>
              <a:latin typeface="Calibri"/>
              <a:ea typeface="Calibri"/>
              <a:cs typeface="Calibri"/>
              <a:sym typeface="Calibri"/>
            </a:endParaRPr>
          </a:p>
          <a:p>
            <a:pPr marL="171450" marR="0" lvl="0" indent="-139700" algn="l" rtl="0">
              <a:lnSpc>
                <a:spcPct val="100000"/>
              </a:lnSpc>
              <a:spcBef>
                <a:spcPts val="0"/>
              </a:spcBef>
              <a:spcAft>
                <a:spcPts val="0"/>
              </a:spcAft>
              <a:buClr>
                <a:schemeClr val="dk1"/>
              </a:buClr>
              <a:buSzPts val="500"/>
              <a:buFont typeface="Arial"/>
              <a:buNone/>
            </a:pPr>
            <a:endParaRPr sz="5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이송속도</a:t>
            </a:r>
            <a:endParaRPr sz="1100">
              <a:solidFill>
                <a:schemeClr val="dk1"/>
              </a:solidFill>
              <a:latin typeface="Calibri"/>
              <a:ea typeface="Calibri"/>
              <a:cs typeface="Calibri"/>
              <a:sym typeface="Calibri"/>
            </a:endParaRPr>
          </a:p>
          <a:p>
            <a:pPr marL="171450" marR="0" lvl="0" indent="-139700" algn="l" rtl="0">
              <a:lnSpc>
                <a:spcPct val="100000"/>
              </a:lnSpc>
              <a:spcBef>
                <a:spcPts val="0"/>
              </a:spcBef>
              <a:spcAft>
                <a:spcPts val="0"/>
              </a:spcAft>
              <a:buClr>
                <a:schemeClr val="dk1"/>
              </a:buClr>
              <a:buSzPts val="500"/>
              <a:buFont typeface="Arial"/>
              <a:buNone/>
            </a:pPr>
            <a:endParaRPr sz="50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절입량 등 가공 데이터 수집</a:t>
            </a:r>
            <a:endParaRPr/>
          </a:p>
          <a:p>
            <a:pPr marL="171450" marR="0" lvl="0" indent="-101600" algn="l" rtl="0">
              <a:lnSpc>
                <a:spcPct val="100000"/>
              </a:lnSpc>
              <a:spcBef>
                <a:spcPts val="0"/>
              </a:spcBef>
              <a:spcAft>
                <a:spcPts val="0"/>
              </a:spcAft>
              <a:buClr>
                <a:schemeClr val="dk1"/>
              </a:buClr>
              <a:buSzPts val="1100"/>
              <a:buFont typeface="Arial"/>
              <a:buNone/>
            </a:pPr>
            <a:endParaRPr sz="1100">
              <a:solidFill>
                <a:schemeClr val="dk1"/>
              </a:solidFill>
              <a:latin typeface="Malgun Gothic"/>
              <a:ea typeface="Malgun Gothic"/>
              <a:cs typeface="Malgun Gothic"/>
              <a:sym typeface="Malgun Gothic"/>
            </a:endParaRPr>
          </a:p>
        </p:txBody>
      </p:sp>
      <p:sp>
        <p:nvSpPr>
          <p:cNvPr id="272" name="Google Shape;272;p6"/>
          <p:cNvSpPr txBox="1"/>
          <p:nvPr/>
        </p:nvSpPr>
        <p:spPr>
          <a:xfrm>
            <a:off x="2854942" y="3839475"/>
            <a:ext cx="204397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1">
                <a:solidFill>
                  <a:schemeClr val="dk1"/>
                </a:solidFill>
                <a:latin typeface="Malgun Gothic"/>
                <a:ea typeface="Malgun Gothic"/>
                <a:cs typeface="Malgun Gothic"/>
                <a:sym typeface="Malgun Gothic"/>
              </a:rPr>
              <a:t>현장 터치 PC</a:t>
            </a:r>
            <a:endParaRPr sz="1200" b="1">
              <a:solidFill>
                <a:schemeClr val="dk1"/>
              </a:solidFill>
              <a:latin typeface="Malgun Gothic"/>
              <a:ea typeface="Malgun Gothic"/>
              <a:cs typeface="Malgun Gothic"/>
              <a:sym typeface="Malgun Gothic"/>
            </a:endParaRPr>
          </a:p>
        </p:txBody>
      </p:sp>
      <p:sp>
        <p:nvSpPr>
          <p:cNvPr id="273" name="Google Shape;273;p6"/>
          <p:cNvSpPr txBox="1"/>
          <p:nvPr/>
        </p:nvSpPr>
        <p:spPr>
          <a:xfrm>
            <a:off x="764578" y="5699388"/>
            <a:ext cx="1204533" cy="2862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Arial"/>
              <a:buNone/>
            </a:pPr>
            <a:r>
              <a:rPr lang="en-US" sz="1200" b="1">
                <a:solidFill>
                  <a:schemeClr val="dk1"/>
                </a:solidFill>
                <a:latin typeface="Malgun Gothic"/>
                <a:ea typeface="Malgun Gothic"/>
                <a:cs typeface="Malgun Gothic"/>
                <a:sym typeface="Malgun Gothic"/>
              </a:rPr>
              <a:t>마스터 PLC</a:t>
            </a:r>
            <a:endParaRPr sz="1200" b="1">
              <a:solidFill>
                <a:schemeClr val="dk1"/>
              </a:solidFill>
              <a:latin typeface="Malgun Gothic"/>
              <a:ea typeface="Malgun Gothic"/>
              <a:cs typeface="Malgun Gothic"/>
              <a:sym typeface="Malgun Gothic"/>
            </a:endParaRPr>
          </a:p>
        </p:txBody>
      </p:sp>
      <p:sp>
        <p:nvSpPr>
          <p:cNvPr id="274" name="Google Shape;274;p6"/>
          <p:cNvSpPr txBox="1"/>
          <p:nvPr/>
        </p:nvSpPr>
        <p:spPr>
          <a:xfrm>
            <a:off x="434422" y="5903694"/>
            <a:ext cx="1955521"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100">
                <a:solidFill>
                  <a:schemeClr val="dk1"/>
                </a:solidFill>
                <a:latin typeface="Malgun Gothic"/>
                <a:ea typeface="Malgun Gothic"/>
                <a:cs typeface="Malgun Gothic"/>
                <a:sym typeface="Malgun Gothic"/>
              </a:rPr>
              <a:t>작업지시연계 수량게더링</a:t>
            </a:r>
            <a:endParaRPr sz="1100">
              <a:solidFill>
                <a:schemeClr val="dk1"/>
              </a:solidFill>
              <a:latin typeface="Malgun Gothic"/>
              <a:ea typeface="Malgun Gothic"/>
              <a:cs typeface="Malgun Gothic"/>
              <a:sym typeface="Malgun Gothic"/>
            </a:endParaRPr>
          </a:p>
        </p:txBody>
      </p:sp>
      <p:sp>
        <p:nvSpPr>
          <p:cNvPr id="275" name="Google Shape;275;p6"/>
          <p:cNvSpPr/>
          <p:nvPr/>
        </p:nvSpPr>
        <p:spPr>
          <a:xfrm>
            <a:off x="2481730" y="4941168"/>
            <a:ext cx="4001364" cy="1249610"/>
          </a:xfrm>
          <a:prstGeom prst="rect">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6" name="Google Shape;276;p6"/>
          <p:cNvSpPr txBox="1"/>
          <p:nvPr/>
        </p:nvSpPr>
        <p:spPr>
          <a:xfrm>
            <a:off x="984124" y="3839475"/>
            <a:ext cx="13041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1">
                <a:solidFill>
                  <a:schemeClr val="dk1"/>
                </a:solidFill>
                <a:latin typeface="Malgun Gothic"/>
                <a:ea typeface="Malgun Gothic"/>
                <a:cs typeface="Malgun Gothic"/>
                <a:sym typeface="Malgun Gothic"/>
              </a:rPr>
              <a:t>게더링 PC</a:t>
            </a:r>
            <a:endParaRPr sz="1200" b="1">
              <a:solidFill>
                <a:schemeClr val="dk1"/>
              </a:solidFill>
              <a:latin typeface="Malgun Gothic"/>
              <a:ea typeface="Malgun Gothic"/>
              <a:cs typeface="Malgun Gothic"/>
              <a:sym typeface="Malgun Gothic"/>
            </a:endParaRPr>
          </a:p>
        </p:txBody>
      </p:sp>
      <p:pic>
        <p:nvPicPr>
          <p:cNvPr id="277" name="Google Shape;277;p6"/>
          <p:cNvPicPr preferRelativeResize="0"/>
          <p:nvPr/>
        </p:nvPicPr>
        <p:blipFill rotWithShape="1">
          <a:blip r:embed="rId6">
            <a:alphaModFix/>
          </a:blip>
          <a:srcRect/>
          <a:stretch/>
        </p:blipFill>
        <p:spPr>
          <a:xfrm>
            <a:off x="2782000" y="5038576"/>
            <a:ext cx="955136" cy="704626"/>
          </a:xfrm>
          <a:prstGeom prst="rect">
            <a:avLst/>
          </a:prstGeom>
          <a:noFill/>
          <a:ln>
            <a:noFill/>
          </a:ln>
        </p:spPr>
      </p:pic>
      <p:sp>
        <p:nvSpPr>
          <p:cNvPr id="278" name="Google Shape;278;p6"/>
          <p:cNvSpPr txBox="1"/>
          <p:nvPr/>
        </p:nvSpPr>
        <p:spPr>
          <a:xfrm>
            <a:off x="2882694" y="5805263"/>
            <a:ext cx="934058" cy="29341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000" b="1">
                <a:solidFill>
                  <a:srgbClr val="00B0F0"/>
                </a:solidFill>
                <a:latin typeface="Arial"/>
                <a:ea typeface="Arial"/>
                <a:cs typeface="Arial"/>
                <a:sym typeface="Arial"/>
              </a:rPr>
              <a:t>CNC 황삭</a:t>
            </a:r>
            <a:endParaRPr sz="1000" b="1">
              <a:solidFill>
                <a:srgbClr val="00B0F0"/>
              </a:solidFill>
              <a:latin typeface="Arial"/>
              <a:ea typeface="Arial"/>
              <a:cs typeface="Arial"/>
              <a:sym typeface="Arial"/>
            </a:endParaRPr>
          </a:p>
        </p:txBody>
      </p:sp>
      <p:pic>
        <p:nvPicPr>
          <p:cNvPr id="279" name="Google Shape;279;p6"/>
          <p:cNvPicPr preferRelativeResize="0"/>
          <p:nvPr/>
        </p:nvPicPr>
        <p:blipFill rotWithShape="1">
          <a:blip r:embed="rId7">
            <a:alphaModFix/>
          </a:blip>
          <a:srcRect/>
          <a:stretch/>
        </p:blipFill>
        <p:spPr>
          <a:xfrm>
            <a:off x="4106830" y="5079464"/>
            <a:ext cx="724411" cy="817025"/>
          </a:xfrm>
          <a:prstGeom prst="rect">
            <a:avLst/>
          </a:prstGeom>
          <a:noFill/>
          <a:ln>
            <a:noFill/>
          </a:ln>
        </p:spPr>
      </p:pic>
      <p:sp>
        <p:nvSpPr>
          <p:cNvPr id="280" name="Google Shape;280;p6"/>
          <p:cNvSpPr txBox="1"/>
          <p:nvPr/>
        </p:nvSpPr>
        <p:spPr>
          <a:xfrm>
            <a:off x="3962814" y="5819493"/>
            <a:ext cx="934058" cy="29341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000">
                <a:solidFill>
                  <a:srgbClr val="00B0F0"/>
                </a:solidFill>
                <a:latin typeface="Malgun Gothic"/>
                <a:ea typeface="Malgun Gothic"/>
                <a:cs typeface="Malgun Gothic"/>
                <a:sym typeface="Malgun Gothic"/>
              </a:rPr>
              <a:t>MCT</a:t>
            </a:r>
            <a:endParaRPr sz="1000">
              <a:solidFill>
                <a:srgbClr val="00B0F0"/>
              </a:solidFill>
              <a:latin typeface="Malgun Gothic"/>
              <a:ea typeface="Malgun Gothic"/>
              <a:cs typeface="Malgun Gothic"/>
              <a:sym typeface="Malgun Gothic"/>
            </a:endParaRPr>
          </a:p>
        </p:txBody>
      </p:sp>
      <p:pic>
        <p:nvPicPr>
          <p:cNvPr id="281" name="Google Shape;281;p6" descr="ì°ì­ê¸°ì ëí ì´ë¯¸ì§ ê²ìê²°ê³¼"/>
          <p:cNvPicPr preferRelativeResize="0"/>
          <p:nvPr/>
        </p:nvPicPr>
        <p:blipFill rotWithShape="1">
          <a:blip r:embed="rId8">
            <a:alphaModFix/>
          </a:blip>
          <a:srcRect/>
          <a:stretch/>
        </p:blipFill>
        <p:spPr>
          <a:xfrm>
            <a:off x="5116966" y="5150487"/>
            <a:ext cx="1187088" cy="697797"/>
          </a:xfrm>
          <a:prstGeom prst="rect">
            <a:avLst/>
          </a:prstGeom>
          <a:noFill/>
          <a:ln>
            <a:noFill/>
          </a:ln>
        </p:spPr>
      </p:pic>
      <p:sp>
        <p:nvSpPr>
          <p:cNvPr id="282" name="Google Shape;282;p6"/>
          <p:cNvSpPr txBox="1"/>
          <p:nvPr/>
        </p:nvSpPr>
        <p:spPr>
          <a:xfrm>
            <a:off x="5261004" y="5805263"/>
            <a:ext cx="934058" cy="29341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000" b="1">
                <a:solidFill>
                  <a:srgbClr val="00B0F0"/>
                </a:solidFill>
                <a:latin typeface="Arial"/>
                <a:ea typeface="Arial"/>
                <a:cs typeface="Arial"/>
                <a:sym typeface="Arial"/>
              </a:rPr>
              <a:t>연삭</a:t>
            </a:r>
            <a:endParaRPr sz="1000" b="1">
              <a:solidFill>
                <a:srgbClr val="00B0F0"/>
              </a:solidFill>
              <a:latin typeface="Arial"/>
              <a:ea typeface="Arial"/>
              <a:cs typeface="Arial"/>
              <a:sym typeface="Arial"/>
            </a:endParaRPr>
          </a:p>
        </p:txBody>
      </p:sp>
      <p:pic>
        <p:nvPicPr>
          <p:cNvPr id="283" name="Google Shape;283;p6"/>
          <p:cNvPicPr preferRelativeResize="0"/>
          <p:nvPr/>
        </p:nvPicPr>
        <p:blipFill rotWithShape="1">
          <a:blip r:embed="rId9">
            <a:alphaModFix/>
          </a:blip>
          <a:srcRect/>
          <a:stretch/>
        </p:blipFill>
        <p:spPr>
          <a:xfrm>
            <a:off x="4682894" y="2856993"/>
            <a:ext cx="452529" cy="1014027"/>
          </a:xfrm>
          <a:prstGeom prst="rect">
            <a:avLst/>
          </a:prstGeom>
          <a:noFill/>
          <a:ln>
            <a:noFill/>
          </a:ln>
        </p:spPr>
      </p:pic>
      <p:sp>
        <p:nvSpPr>
          <p:cNvPr id="284" name="Google Shape;284;p6"/>
          <p:cNvSpPr/>
          <p:nvPr/>
        </p:nvSpPr>
        <p:spPr>
          <a:xfrm>
            <a:off x="528350" y="1201886"/>
            <a:ext cx="9212131" cy="1271293"/>
          </a:xfrm>
          <a:prstGeom prst="rect">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pic>
        <p:nvPicPr>
          <p:cNvPr id="285" name="Google Shape;285;p6" descr="EMB00004530b3ab"/>
          <p:cNvPicPr preferRelativeResize="0"/>
          <p:nvPr/>
        </p:nvPicPr>
        <p:blipFill rotWithShape="1">
          <a:blip r:embed="rId10">
            <a:alphaModFix/>
          </a:blip>
          <a:srcRect/>
          <a:stretch/>
        </p:blipFill>
        <p:spPr>
          <a:xfrm>
            <a:off x="5561012" y="2741788"/>
            <a:ext cx="697969" cy="699013"/>
          </a:xfrm>
          <a:prstGeom prst="rect">
            <a:avLst/>
          </a:prstGeom>
          <a:noFill/>
          <a:ln>
            <a:noFill/>
          </a:ln>
        </p:spPr>
      </p:pic>
      <p:pic>
        <p:nvPicPr>
          <p:cNvPr id="286" name="Google Shape;286;p6" descr="EMB00004530b3ac"/>
          <p:cNvPicPr preferRelativeResize="0"/>
          <p:nvPr/>
        </p:nvPicPr>
        <p:blipFill rotWithShape="1">
          <a:blip r:embed="rId11">
            <a:alphaModFix/>
          </a:blip>
          <a:srcRect/>
          <a:stretch/>
        </p:blipFill>
        <p:spPr>
          <a:xfrm>
            <a:off x="599736" y="1239312"/>
            <a:ext cx="1635109" cy="890988"/>
          </a:xfrm>
          <a:prstGeom prst="rect">
            <a:avLst/>
          </a:prstGeom>
          <a:noFill/>
          <a:ln>
            <a:noFill/>
          </a:ln>
        </p:spPr>
      </p:pic>
      <p:pic>
        <p:nvPicPr>
          <p:cNvPr id="287" name="Google Shape;287;p6" descr="EMB00004530b3ad"/>
          <p:cNvPicPr preferRelativeResize="0"/>
          <p:nvPr/>
        </p:nvPicPr>
        <p:blipFill rotWithShape="1">
          <a:blip r:embed="rId12">
            <a:alphaModFix/>
          </a:blip>
          <a:srcRect/>
          <a:stretch/>
        </p:blipFill>
        <p:spPr>
          <a:xfrm>
            <a:off x="2647988" y="1256380"/>
            <a:ext cx="1522714" cy="851805"/>
          </a:xfrm>
          <a:prstGeom prst="rect">
            <a:avLst/>
          </a:prstGeom>
          <a:noFill/>
          <a:ln>
            <a:noFill/>
          </a:ln>
        </p:spPr>
      </p:pic>
      <p:pic>
        <p:nvPicPr>
          <p:cNvPr id="288" name="Google Shape;288;p6" descr="EMB00004530b3ae"/>
          <p:cNvPicPr preferRelativeResize="0"/>
          <p:nvPr/>
        </p:nvPicPr>
        <p:blipFill rotWithShape="1">
          <a:blip r:embed="rId13">
            <a:alphaModFix/>
          </a:blip>
          <a:srcRect/>
          <a:stretch/>
        </p:blipFill>
        <p:spPr>
          <a:xfrm>
            <a:off x="4664968" y="1260346"/>
            <a:ext cx="1345266" cy="847839"/>
          </a:xfrm>
          <a:prstGeom prst="rect">
            <a:avLst/>
          </a:prstGeom>
          <a:noFill/>
          <a:ln>
            <a:noFill/>
          </a:ln>
        </p:spPr>
      </p:pic>
      <p:sp>
        <p:nvSpPr>
          <p:cNvPr id="289" name="Google Shape;289;p6"/>
          <p:cNvSpPr/>
          <p:nvPr/>
        </p:nvSpPr>
        <p:spPr>
          <a:xfrm>
            <a:off x="5500183" y="3376116"/>
            <a:ext cx="976228" cy="469296"/>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000" b="1">
                <a:solidFill>
                  <a:srgbClr val="FF0000"/>
                </a:solidFill>
                <a:latin typeface="Arial"/>
                <a:ea typeface="Arial"/>
                <a:cs typeface="Arial"/>
                <a:sym typeface="Arial"/>
              </a:rPr>
              <a:t>IoT 데이터 </a:t>
            </a:r>
            <a:endParaRPr sz="1000" b="1">
              <a:solidFill>
                <a:srgbClr val="FF0000"/>
              </a:solidFill>
              <a:latin typeface="Arial"/>
              <a:ea typeface="Arial"/>
              <a:cs typeface="Arial"/>
              <a:sym typeface="Arial"/>
            </a:endParaRPr>
          </a:p>
          <a:p>
            <a:pPr marL="0" marR="0" lvl="0" indent="0" algn="ctr" rtl="0">
              <a:lnSpc>
                <a:spcPct val="130000"/>
              </a:lnSpc>
              <a:spcBef>
                <a:spcPts val="0"/>
              </a:spcBef>
              <a:spcAft>
                <a:spcPts val="0"/>
              </a:spcAft>
              <a:buNone/>
            </a:pPr>
            <a:r>
              <a:rPr lang="en-US" sz="1000" b="1">
                <a:solidFill>
                  <a:srgbClr val="FF0000"/>
                </a:solidFill>
                <a:latin typeface="Arial"/>
                <a:ea typeface="Arial"/>
                <a:cs typeface="Arial"/>
                <a:sym typeface="Arial"/>
              </a:rPr>
              <a:t>수집 장치 S/W</a:t>
            </a:r>
            <a:endParaRPr sz="1000">
              <a:solidFill>
                <a:srgbClr val="FF0000"/>
              </a:solidFill>
              <a:latin typeface="Batang"/>
              <a:ea typeface="Batang"/>
              <a:cs typeface="Batang"/>
              <a:sym typeface="Batang"/>
            </a:endParaRPr>
          </a:p>
        </p:txBody>
      </p:sp>
      <p:sp>
        <p:nvSpPr>
          <p:cNvPr id="290" name="Google Shape;290;p6"/>
          <p:cNvSpPr/>
          <p:nvPr/>
        </p:nvSpPr>
        <p:spPr>
          <a:xfrm>
            <a:off x="560512" y="2157431"/>
            <a:ext cx="1816426" cy="27033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000" b="1">
                <a:solidFill>
                  <a:schemeClr val="dk1"/>
                </a:solidFill>
                <a:latin typeface="Arial"/>
                <a:ea typeface="Arial"/>
                <a:cs typeface="Arial"/>
                <a:sym typeface="Arial"/>
              </a:rPr>
              <a:t>수집 데이터 모니터링 시스템</a:t>
            </a:r>
            <a:endParaRPr sz="1000">
              <a:solidFill>
                <a:schemeClr val="dk1"/>
              </a:solidFill>
              <a:latin typeface="Batang"/>
              <a:ea typeface="Batang"/>
              <a:cs typeface="Batang"/>
              <a:sym typeface="Batang"/>
            </a:endParaRPr>
          </a:p>
        </p:txBody>
      </p:sp>
      <p:sp>
        <p:nvSpPr>
          <p:cNvPr id="291" name="Google Shape;291;p6"/>
          <p:cNvSpPr/>
          <p:nvPr/>
        </p:nvSpPr>
        <p:spPr>
          <a:xfrm>
            <a:off x="2576736" y="2162679"/>
            <a:ext cx="1677382" cy="269689"/>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000" b="1">
                <a:solidFill>
                  <a:schemeClr val="dk1"/>
                </a:solidFill>
                <a:latin typeface="Arial"/>
                <a:ea typeface="Arial"/>
                <a:cs typeface="Arial"/>
                <a:sym typeface="Arial"/>
              </a:rPr>
              <a:t>최적 가공조건 SVC 시스템 </a:t>
            </a:r>
            <a:endParaRPr sz="1000">
              <a:solidFill>
                <a:schemeClr val="dk1"/>
              </a:solidFill>
              <a:latin typeface="Batang"/>
              <a:ea typeface="Batang"/>
              <a:cs typeface="Batang"/>
              <a:sym typeface="Batang"/>
            </a:endParaRPr>
          </a:p>
        </p:txBody>
      </p:sp>
      <p:sp>
        <p:nvSpPr>
          <p:cNvPr id="292" name="Google Shape;292;p6"/>
          <p:cNvSpPr/>
          <p:nvPr/>
        </p:nvSpPr>
        <p:spPr>
          <a:xfrm>
            <a:off x="4650596" y="2169800"/>
            <a:ext cx="1364797" cy="269689"/>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000" b="1">
                <a:solidFill>
                  <a:schemeClr val="dk1"/>
                </a:solidFill>
                <a:latin typeface="Arial"/>
                <a:ea typeface="Arial"/>
                <a:cs typeface="Arial"/>
                <a:sym typeface="Arial"/>
              </a:rPr>
              <a:t>예방품질 관리 시스템</a:t>
            </a:r>
            <a:endParaRPr sz="1000">
              <a:solidFill>
                <a:schemeClr val="dk1"/>
              </a:solidFill>
              <a:latin typeface="Batang"/>
              <a:ea typeface="Batang"/>
              <a:cs typeface="Batang"/>
              <a:sym typeface="Batang"/>
            </a:endParaRPr>
          </a:p>
        </p:txBody>
      </p:sp>
      <p:grpSp>
        <p:nvGrpSpPr>
          <p:cNvPr id="293" name="Google Shape;293;p6"/>
          <p:cNvGrpSpPr/>
          <p:nvPr/>
        </p:nvGrpSpPr>
        <p:grpSpPr>
          <a:xfrm>
            <a:off x="7599722" y="1228315"/>
            <a:ext cx="1025686" cy="527372"/>
            <a:chOff x="7755702" y="3963988"/>
            <a:chExt cx="1523910" cy="679066"/>
          </a:xfrm>
        </p:grpSpPr>
        <p:grpSp>
          <p:nvGrpSpPr>
            <p:cNvPr id="294" name="Google Shape;294;p6"/>
            <p:cNvGrpSpPr/>
            <p:nvPr/>
          </p:nvGrpSpPr>
          <p:grpSpPr>
            <a:xfrm>
              <a:off x="7755702" y="3963988"/>
              <a:ext cx="1523910" cy="679066"/>
              <a:chOff x="2862513" y="2807541"/>
              <a:chExt cx="5393720" cy="2695761"/>
            </a:xfrm>
          </p:grpSpPr>
          <p:grpSp>
            <p:nvGrpSpPr>
              <p:cNvPr id="295" name="Google Shape;295;p6"/>
              <p:cNvGrpSpPr/>
              <p:nvPr/>
            </p:nvGrpSpPr>
            <p:grpSpPr>
              <a:xfrm>
                <a:off x="2862513" y="2807541"/>
                <a:ext cx="5393720" cy="2695761"/>
                <a:chOff x="5241032" y="2348880"/>
                <a:chExt cx="3528392" cy="2443471"/>
              </a:xfrm>
            </p:grpSpPr>
            <p:pic>
              <p:nvPicPr>
                <p:cNvPr id="296" name="Google Shape;296;p6" descr="http://www.bridgeconsultinginc.com/blog/wp-content/uploads/2012/10/menu_1-300x230.jpg"/>
                <p:cNvPicPr preferRelativeResize="0"/>
                <p:nvPr/>
              </p:nvPicPr>
              <p:blipFill rotWithShape="1">
                <a:blip r:embed="rId14">
                  <a:alphaModFix/>
                </a:blip>
                <a:srcRect/>
                <a:stretch/>
              </p:blipFill>
              <p:spPr>
                <a:xfrm>
                  <a:off x="5241032" y="2348880"/>
                  <a:ext cx="3528392" cy="2443471"/>
                </a:xfrm>
                <a:prstGeom prst="roundRect">
                  <a:avLst>
                    <a:gd name="adj" fmla="val 8594"/>
                  </a:avLst>
                </a:prstGeom>
                <a:solidFill>
                  <a:srgbClr val="ECECEC"/>
                </a:solidFill>
                <a:ln>
                  <a:noFill/>
                </a:ln>
                <a:effectLst>
                  <a:reflection stA="38000" endPos="28000" dist="5000" dir="5400000" sy="-100000" algn="bl" rotWithShape="0"/>
                </a:effectLst>
              </p:spPr>
            </p:pic>
            <p:pic>
              <p:nvPicPr>
                <p:cNvPr id="297" name="Google Shape;297;p6"/>
                <p:cNvPicPr preferRelativeResize="0"/>
                <p:nvPr/>
              </p:nvPicPr>
              <p:blipFill rotWithShape="1">
                <a:blip r:embed="rId15">
                  <a:alphaModFix/>
                </a:blip>
                <a:srcRect r="927" b="3320"/>
                <a:stretch/>
              </p:blipFill>
              <p:spPr>
                <a:xfrm>
                  <a:off x="5592834" y="2603157"/>
                  <a:ext cx="2875663" cy="1935285"/>
                </a:xfrm>
                <a:prstGeom prst="roundRect">
                  <a:avLst>
                    <a:gd name="adj" fmla="val 8594"/>
                  </a:avLst>
                </a:prstGeom>
                <a:solidFill>
                  <a:srgbClr val="ECECEC"/>
                </a:solidFill>
                <a:ln>
                  <a:noFill/>
                </a:ln>
                <a:effectLst>
                  <a:reflection stA="38000" endPos="28000" dist="5000" dir="5400000" sy="-100000" algn="bl" rotWithShape="0"/>
                </a:effectLst>
              </p:spPr>
            </p:pic>
          </p:grpSp>
          <p:sp>
            <p:nvSpPr>
              <p:cNvPr id="298" name="Google Shape;298;p6"/>
              <p:cNvSpPr/>
              <p:nvPr/>
            </p:nvSpPr>
            <p:spPr>
              <a:xfrm>
                <a:off x="3289954" y="3044858"/>
                <a:ext cx="4572000" cy="2267284"/>
              </a:xfrm>
              <a:prstGeom prst="rect">
                <a:avLst/>
              </a:prstGeom>
              <a:gradFill>
                <a:gsLst>
                  <a:gs pos="0">
                    <a:srgbClr val="D8D8D8"/>
                  </a:gs>
                  <a:gs pos="100000">
                    <a:srgbClr val="747C9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a:ea typeface="Arial"/>
                    <a:cs typeface="Arial"/>
                    <a:sym typeface="Arial"/>
                  </a:rPr>
                  <a:t>Q-3i Mobile App</a:t>
                </a:r>
                <a:endParaRPr sz="1050">
                  <a:solidFill>
                    <a:schemeClr val="lt1"/>
                  </a:solidFill>
                  <a:latin typeface="Arial"/>
                  <a:ea typeface="Arial"/>
                  <a:cs typeface="Arial"/>
                  <a:sym typeface="Arial"/>
                </a:endParaRPr>
              </a:p>
            </p:txBody>
          </p:sp>
        </p:grpSp>
        <p:pic>
          <p:nvPicPr>
            <p:cNvPr id="299" name="Google Shape;299;p6"/>
            <p:cNvPicPr preferRelativeResize="0"/>
            <p:nvPr/>
          </p:nvPicPr>
          <p:blipFill rotWithShape="1">
            <a:blip r:embed="rId16">
              <a:alphaModFix/>
            </a:blip>
            <a:srcRect/>
            <a:stretch/>
          </p:blipFill>
          <p:spPr>
            <a:xfrm>
              <a:off x="7866691" y="4008313"/>
              <a:ext cx="1301523" cy="586587"/>
            </a:xfrm>
            <a:prstGeom prst="rect">
              <a:avLst/>
            </a:prstGeom>
            <a:noFill/>
            <a:ln>
              <a:noFill/>
            </a:ln>
          </p:spPr>
        </p:pic>
      </p:grpSp>
      <p:pic>
        <p:nvPicPr>
          <p:cNvPr id="300" name="Google Shape;300;p6"/>
          <p:cNvPicPr preferRelativeResize="0"/>
          <p:nvPr/>
        </p:nvPicPr>
        <p:blipFill rotWithShape="1">
          <a:blip r:embed="rId17">
            <a:alphaModFix/>
          </a:blip>
          <a:srcRect/>
          <a:stretch/>
        </p:blipFill>
        <p:spPr>
          <a:xfrm>
            <a:off x="8759796" y="1343505"/>
            <a:ext cx="680358" cy="714761"/>
          </a:xfrm>
          <a:prstGeom prst="rect">
            <a:avLst/>
          </a:prstGeom>
          <a:noFill/>
          <a:ln>
            <a:noFill/>
          </a:ln>
        </p:spPr>
      </p:pic>
      <p:sp>
        <p:nvSpPr>
          <p:cNvPr id="301" name="Google Shape;301;p6"/>
          <p:cNvSpPr txBox="1"/>
          <p:nvPr/>
        </p:nvSpPr>
        <p:spPr>
          <a:xfrm>
            <a:off x="8759796" y="2066965"/>
            <a:ext cx="101774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0C0C0C"/>
                </a:solidFill>
                <a:latin typeface="Arial"/>
                <a:ea typeface="Arial"/>
                <a:cs typeface="Arial"/>
                <a:sym typeface="Arial"/>
              </a:rPr>
              <a:t>스마트폰</a:t>
            </a:r>
            <a:endParaRPr sz="1000" b="1">
              <a:solidFill>
                <a:srgbClr val="0C0C0C"/>
              </a:solidFill>
              <a:latin typeface="Arial"/>
              <a:ea typeface="Arial"/>
              <a:cs typeface="Arial"/>
              <a:sym typeface="Arial"/>
            </a:endParaRPr>
          </a:p>
          <a:p>
            <a:pPr marL="0" marR="0" lvl="0" indent="0" algn="l" rtl="0">
              <a:spcBef>
                <a:spcPts val="0"/>
              </a:spcBef>
              <a:spcAft>
                <a:spcPts val="0"/>
              </a:spcAft>
              <a:buNone/>
            </a:pPr>
            <a:r>
              <a:rPr lang="en-US" sz="1000" b="1">
                <a:solidFill>
                  <a:srgbClr val="0C0C0C"/>
                </a:solidFill>
                <a:latin typeface="Arial"/>
                <a:ea typeface="Arial"/>
                <a:cs typeface="Arial"/>
                <a:sym typeface="Arial"/>
              </a:rPr>
              <a:t>모니터링</a:t>
            </a:r>
            <a:endParaRPr sz="1000" b="1">
              <a:solidFill>
                <a:srgbClr val="0C0C0C"/>
              </a:solidFill>
              <a:latin typeface="Arial"/>
              <a:ea typeface="Arial"/>
              <a:cs typeface="Arial"/>
              <a:sym typeface="Arial"/>
            </a:endParaRPr>
          </a:p>
        </p:txBody>
      </p:sp>
      <p:pic>
        <p:nvPicPr>
          <p:cNvPr id="302" name="Google Shape;302;p6"/>
          <p:cNvPicPr preferRelativeResize="0"/>
          <p:nvPr/>
        </p:nvPicPr>
        <p:blipFill rotWithShape="1">
          <a:blip r:embed="rId18">
            <a:alphaModFix/>
          </a:blip>
          <a:srcRect/>
          <a:stretch/>
        </p:blipFill>
        <p:spPr>
          <a:xfrm>
            <a:off x="7618794" y="1856854"/>
            <a:ext cx="1006614" cy="509064"/>
          </a:xfrm>
          <a:prstGeom prst="rect">
            <a:avLst/>
          </a:prstGeom>
          <a:noFill/>
          <a:ln>
            <a:noFill/>
          </a:ln>
        </p:spPr>
      </p:pic>
      <p:sp>
        <p:nvSpPr>
          <p:cNvPr id="303" name="Google Shape;303;p6"/>
          <p:cNvSpPr/>
          <p:nvPr/>
        </p:nvSpPr>
        <p:spPr>
          <a:xfrm>
            <a:off x="6476411" y="1367060"/>
            <a:ext cx="1013619" cy="888280"/>
          </a:xfrm>
          <a:prstGeom prst="rightArrow">
            <a:avLst>
              <a:gd name="adj1" fmla="val 50000"/>
              <a:gd name="adj2" fmla="val 50000"/>
            </a:avLst>
          </a:prstGeom>
          <a:gradFill>
            <a:gsLst>
              <a:gs pos="0">
                <a:schemeClr val="lt1"/>
              </a:gs>
              <a:gs pos="45600">
                <a:srgbClr val="DCDCDC"/>
              </a:gs>
              <a:gs pos="100000">
                <a:srgbClr val="59595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sp>
        <p:nvSpPr>
          <p:cNvPr id="304" name="Google Shape;304;p6"/>
          <p:cNvSpPr txBox="1"/>
          <p:nvPr/>
        </p:nvSpPr>
        <p:spPr>
          <a:xfrm>
            <a:off x="6249144" y="1575294"/>
            <a:ext cx="1297958"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FF0000"/>
                </a:solidFill>
                <a:latin typeface="Arial"/>
                <a:ea typeface="Arial"/>
                <a:cs typeface="Arial"/>
                <a:sym typeface="Arial"/>
              </a:rPr>
              <a:t>실시간 </a:t>
            </a:r>
            <a:endParaRPr sz="1050" b="1">
              <a:solidFill>
                <a:srgbClr val="FF0000"/>
              </a:solidFill>
              <a:latin typeface="Arial"/>
              <a:ea typeface="Arial"/>
              <a:cs typeface="Arial"/>
              <a:sym typeface="Arial"/>
            </a:endParaRPr>
          </a:p>
          <a:p>
            <a:pPr marL="0" marR="0" lvl="0" indent="0" algn="ctr" rtl="0">
              <a:spcBef>
                <a:spcPts val="0"/>
              </a:spcBef>
              <a:spcAft>
                <a:spcPts val="0"/>
              </a:spcAft>
              <a:buNone/>
            </a:pPr>
            <a:r>
              <a:rPr lang="en-US" sz="1050" b="1">
                <a:solidFill>
                  <a:srgbClr val="FF0000"/>
                </a:solidFill>
                <a:latin typeface="Arial"/>
                <a:ea typeface="Arial"/>
                <a:cs typeface="Arial"/>
                <a:sym typeface="Arial"/>
              </a:rPr>
              <a:t>서버 전송</a:t>
            </a:r>
            <a:endParaRPr sz="1050" b="1">
              <a:solidFill>
                <a:srgbClr val="FF0000"/>
              </a:solidFill>
              <a:latin typeface="Arial"/>
              <a:ea typeface="Arial"/>
              <a:cs typeface="Arial"/>
              <a:sym typeface="Arial"/>
            </a:endParaRPr>
          </a:p>
        </p:txBody>
      </p:sp>
      <p:sp>
        <p:nvSpPr>
          <p:cNvPr id="305" name="Google Shape;305;p6"/>
          <p:cNvSpPr txBox="1"/>
          <p:nvPr/>
        </p:nvSpPr>
        <p:spPr>
          <a:xfrm>
            <a:off x="6897216" y="3429000"/>
            <a:ext cx="2952328" cy="302433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1. IoT 데이터 수집장치 S/W</a:t>
            </a:r>
            <a:endParaRPr/>
          </a:p>
          <a:p>
            <a:pPr marL="0" marR="0" lvl="0" indent="0" algn="l" rtl="0">
              <a:lnSpc>
                <a:spcPct val="15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   (Embedded S/W)</a:t>
            </a:r>
            <a:endParaRPr/>
          </a:p>
          <a:p>
            <a:pPr marL="0" marR="0" lvl="0" indent="0" algn="l" rtl="0">
              <a:lnSpc>
                <a:spcPct val="20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2. 모니터링 시스템(모바일,웹)</a:t>
            </a:r>
            <a:endParaRPr/>
          </a:p>
          <a:p>
            <a:pPr marL="0" marR="0" lvl="0" indent="0" algn="l" rtl="0">
              <a:lnSpc>
                <a:spcPct val="20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3. 최적 가공조건 서비스 시스템</a:t>
            </a:r>
            <a:endParaRPr sz="1200">
              <a:solidFill>
                <a:schemeClr val="dk1"/>
              </a:solidFill>
              <a:latin typeface="Malgun Gothic"/>
              <a:ea typeface="Malgun Gothic"/>
              <a:cs typeface="Malgun Gothic"/>
              <a:sym typeface="Malgun Gothic"/>
            </a:endParaRPr>
          </a:p>
          <a:p>
            <a:pPr marL="0" marR="0" lvl="0" indent="0" algn="l" rtl="0">
              <a:lnSpc>
                <a:spcPct val="15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   (데이터 분석, 지능화)</a:t>
            </a:r>
            <a:endParaRPr/>
          </a:p>
          <a:p>
            <a:pPr marL="0" marR="0" lvl="0" indent="0" algn="l" rtl="0">
              <a:lnSpc>
                <a:spcPct val="20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4. 예방품질 관리시스템 (SPC)</a:t>
            </a:r>
            <a:endParaRPr/>
          </a:p>
          <a:p>
            <a:pPr marL="0" marR="0" lvl="0" indent="0" algn="l" rtl="0">
              <a:lnSpc>
                <a:spcPct val="20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5. Tool Life 최적 관리시스템</a:t>
            </a:r>
            <a:endParaRPr sz="1200">
              <a:solidFill>
                <a:schemeClr val="dk1"/>
              </a:solidFill>
              <a:latin typeface="Malgun Gothic"/>
              <a:ea typeface="Malgun Gothic"/>
              <a:cs typeface="Malgun Gothic"/>
              <a:sym typeface="Malgun Gothic"/>
            </a:endParaRPr>
          </a:p>
          <a:p>
            <a:pPr marL="0" marR="0" lvl="0" indent="0" algn="l" rtl="0">
              <a:lnSpc>
                <a:spcPct val="200000"/>
              </a:lnSpc>
              <a:spcBef>
                <a:spcPts val="240"/>
              </a:spcBef>
              <a:spcAft>
                <a:spcPts val="0"/>
              </a:spcAft>
              <a:buClr>
                <a:srgbClr val="111111"/>
              </a:buClr>
              <a:buSzPts val="960"/>
              <a:buFont typeface="Noto Sans Symbols"/>
              <a:buNone/>
            </a:pPr>
            <a:r>
              <a:rPr lang="en-US" sz="1200">
                <a:solidFill>
                  <a:schemeClr val="dk1"/>
                </a:solidFill>
                <a:latin typeface="Malgun Gothic"/>
                <a:ea typeface="Malgun Gothic"/>
                <a:cs typeface="Malgun Gothic"/>
                <a:sym typeface="Malgun Gothic"/>
              </a:rPr>
              <a:t>6. 클라우드 컴퓨팅 시스템</a:t>
            </a:r>
            <a:endParaRPr sz="1200">
              <a:solidFill>
                <a:schemeClr val="dk1"/>
              </a:solidFill>
              <a:latin typeface="Malgun Gothic"/>
              <a:ea typeface="Malgun Gothic"/>
              <a:cs typeface="Malgun Gothic"/>
              <a:sym typeface="Malgun Gothic"/>
            </a:endParaRPr>
          </a:p>
        </p:txBody>
      </p:sp>
      <p:sp>
        <p:nvSpPr>
          <p:cNvPr id="306" name="Google Shape;306;p6"/>
          <p:cNvSpPr/>
          <p:nvPr/>
        </p:nvSpPr>
        <p:spPr>
          <a:xfrm>
            <a:off x="7502265" y="2741783"/>
            <a:ext cx="850553" cy="322909"/>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300" b="1">
                <a:solidFill>
                  <a:schemeClr val="accent2"/>
                </a:solidFill>
                <a:latin typeface="Arial"/>
                <a:ea typeface="Arial"/>
                <a:cs typeface="Arial"/>
                <a:sym typeface="Arial"/>
              </a:rPr>
              <a:t>OUT-PUT</a:t>
            </a:r>
            <a:endParaRPr sz="1300">
              <a:solidFill>
                <a:schemeClr val="accent2"/>
              </a:solidFill>
              <a:latin typeface="Batang"/>
              <a:ea typeface="Batang"/>
              <a:cs typeface="Batang"/>
              <a:sym typeface="Batang"/>
            </a:endParaRPr>
          </a:p>
        </p:txBody>
      </p:sp>
      <p:sp>
        <p:nvSpPr>
          <p:cNvPr id="307" name="Google Shape;307;p6"/>
          <p:cNvSpPr/>
          <p:nvPr/>
        </p:nvSpPr>
        <p:spPr>
          <a:xfrm>
            <a:off x="459802" y="787401"/>
            <a:ext cx="9389742" cy="392415"/>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50000"/>
              </a:lnSpc>
              <a:spcBef>
                <a:spcPts val="0"/>
              </a:spcBef>
              <a:spcAft>
                <a:spcPts val="0"/>
              </a:spcAft>
              <a:buClr>
                <a:srgbClr val="000000"/>
              </a:buClr>
              <a:buSzPts val="1300"/>
              <a:buFont typeface="Arial"/>
              <a:buChar char="•"/>
            </a:pPr>
            <a:r>
              <a:rPr lang="en-US" sz="1300" b="1">
                <a:solidFill>
                  <a:srgbClr val="000000"/>
                </a:solidFill>
                <a:latin typeface="Arial"/>
                <a:ea typeface="Arial"/>
                <a:cs typeface="Arial"/>
                <a:sym typeface="Arial"/>
              </a:rPr>
              <a:t>데이터 저장공간 및 관리인력이 부족</a:t>
            </a:r>
            <a:r>
              <a:rPr lang="en-US" sz="1300">
                <a:solidFill>
                  <a:srgbClr val="000000"/>
                </a:solidFill>
                <a:latin typeface="Arial"/>
                <a:ea typeface="Arial"/>
                <a:cs typeface="Arial"/>
                <a:sym typeface="Arial"/>
              </a:rPr>
              <a:t>한 중소기업이 생산현장에 바로 적용이 가능한</a:t>
            </a:r>
            <a:r>
              <a:rPr lang="en-US" sz="1300" b="1">
                <a:solidFill>
                  <a:srgbClr val="000000"/>
                </a:solidFill>
                <a:latin typeface="Arial"/>
                <a:ea typeface="Arial"/>
                <a:cs typeface="Arial"/>
                <a:sym typeface="Arial"/>
              </a:rPr>
              <a:t> </a:t>
            </a:r>
            <a:r>
              <a:rPr lang="en-US" sz="1300" b="1">
                <a:solidFill>
                  <a:srgbClr val="FF0000"/>
                </a:solidFill>
                <a:latin typeface="Arial"/>
                <a:ea typeface="Arial"/>
                <a:cs typeface="Arial"/>
                <a:sym typeface="Arial"/>
              </a:rPr>
              <a:t>정보화 시스템 구축</a:t>
            </a:r>
            <a:r>
              <a:rPr lang="en-US" sz="1300">
                <a:solidFill>
                  <a:srgbClr val="000000"/>
                </a:solidFill>
                <a:latin typeface="Arial"/>
                <a:ea typeface="Arial"/>
                <a:cs typeface="Arial"/>
                <a:sym typeface="Arial"/>
              </a:rPr>
              <a:t>을 목표로 함</a:t>
            </a:r>
            <a:endParaRPr sz="1300">
              <a:solidFill>
                <a:schemeClr val="dk1"/>
              </a:solidFill>
              <a:latin typeface="Malgun Gothic"/>
              <a:ea typeface="Malgun Gothic"/>
              <a:cs typeface="Malgun Gothic"/>
              <a:sym typeface="Malgun Gothic"/>
            </a:endParaRPr>
          </a:p>
        </p:txBody>
      </p:sp>
      <p:sp>
        <p:nvSpPr>
          <p:cNvPr id="308" name="Google Shape;308;p6"/>
          <p:cNvSpPr/>
          <p:nvPr/>
        </p:nvSpPr>
        <p:spPr>
          <a:xfrm>
            <a:off x="3265878" y="2576016"/>
            <a:ext cx="198562" cy="389592"/>
          </a:xfrm>
          <a:prstGeom prst="downArrow">
            <a:avLst>
              <a:gd name="adj1" fmla="val 50000"/>
              <a:gd name="adj2"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sp>
        <p:nvSpPr>
          <p:cNvPr id="309" name="Google Shape;309;p6"/>
          <p:cNvSpPr/>
          <p:nvPr/>
        </p:nvSpPr>
        <p:spPr>
          <a:xfrm rot="10800000">
            <a:off x="1239062" y="2577097"/>
            <a:ext cx="198562" cy="389592"/>
          </a:xfrm>
          <a:prstGeom prst="downArrow">
            <a:avLst>
              <a:gd name="adj1" fmla="val 50000"/>
              <a:gd name="adj2"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sp>
        <p:nvSpPr>
          <p:cNvPr id="310" name="Google Shape;310;p6"/>
          <p:cNvSpPr/>
          <p:nvPr/>
        </p:nvSpPr>
        <p:spPr>
          <a:xfrm rot="10800000">
            <a:off x="1267564" y="4637636"/>
            <a:ext cx="198562" cy="389592"/>
          </a:xfrm>
          <a:prstGeom prst="downArrow">
            <a:avLst>
              <a:gd name="adj1" fmla="val 50000"/>
              <a:gd name="adj2"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sp>
        <p:nvSpPr>
          <p:cNvPr id="311" name="Google Shape;311;p6"/>
          <p:cNvSpPr/>
          <p:nvPr/>
        </p:nvSpPr>
        <p:spPr>
          <a:xfrm rot="10800000">
            <a:off x="5186486" y="2576016"/>
            <a:ext cx="198562" cy="389592"/>
          </a:xfrm>
          <a:prstGeom prst="downArrow">
            <a:avLst>
              <a:gd name="adj1" fmla="val 50000"/>
              <a:gd name="adj2"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90">
              <a:solidFill>
                <a:schemeClr val="lt1"/>
              </a:solidFill>
              <a:latin typeface="Malgun Gothic"/>
              <a:ea typeface="Malgun Gothic"/>
              <a:cs typeface="Malgun Gothic"/>
              <a:sym typeface="Malgun Gothic"/>
            </a:endParaRPr>
          </a:p>
        </p:txBody>
      </p:sp>
      <p:sp>
        <p:nvSpPr>
          <p:cNvPr id="3" name="텍스트 개체 틀 2">
            <a:extLst>
              <a:ext uri="{FF2B5EF4-FFF2-40B4-BE49-F238E27FC236}">
                <a16:creationId xmlns:a16="http://schemas.microsoft.com/office/drawing/2014/main" id="{06848368-F887-4B4D-B4D4-C91BC44DAD8F}"/>
              </a:ext>
            </a:extLst>
          </p:cNvPr>
          <p:cNvSpPr>
            <a:spLocks noGrp="1"/>
          </p:cNvSpPr>
          <p:nvPr>
            <p:ph type="body" idx="1"/>
          </p:nvPr>
        </p:nvSpPr>
        <p:spPr/>
        <p:txBody>
          <a:bodyPr/>
          <a:lstStyle/>
          <a:p>
            <a:endParaRPr lang="ko-KR"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332" name="Google Shape;332;p9"/>
          <p:cNvGraphicFramePr/>
          <p:nvPr/>
        </p:nvGraphicFramePr>
        <p:xfrm>
          <a:off x="4232920" y="764704"/>
          <a:ext cx="5544600" cy="5576527"/>
        </p:xfrm>
        <a:graphic>
          <a:graphicData uri="http://schemas.openxmlformats.org/drawingml/2006/table">
            <a:tbl>
              <a:tblPr firstRow="1" bandRow="1">
                <a:noFill/>
                <a:tableStyleId>{335682DB-4451-482B-B81D-CBF10C3E13F3}</a:tableStyleId>
              </a:tblPr>
              <a:tblGrid>
                <a:gridCol w="734825">
                  <a:extLst>
                    <a:ext uri="{9D8B030D-6E8A-4147-A177-3AD203B41FA5}">
                      <a16:colId xmlns:a16="http://schemas.microsoft.com/office/drawing/2014/main" val="20000"/>
                    </a:ext>
                  </a:extLst>
                </a:gridCol>
                <a:gridCol w="1202450">
                  <a:extLst>
                    <a:ext uri="{9D8B030D-6E8A-4147-A177-3AD203B41FA5}">
                      <a16:colId xmlns:a16="http://schemas.microsoft.com/office/drawing/2014/main" val="20001"/>
                    </a:ext>
                  </a:extLst>
                </a:gridCol>
                <a:gridCol w="2004075">
                  <a:extLst>
                    <a:ext uri="{9D8B030D-6E8A-4147-A177-3AD203B41FA5}">
                      <a16:colId xmlns:a16="http://schemas.microsoft.com/office/drawing/2014/main" val="20002"/>
                    </a:ext>
                  </a:extLst>
                </a:gridCol>
                <a:gridCol w="801625">
                  <a:extLst>
                    <a:ext uri="{9D8B030D-6E8A-4147-A177-3AD203B41FA5}">
                      <a16:colId xmlns:a16="http://schemas.microsoft.com/office/drawing/2014/main" val="20003"/>
                    </a:ext>
                  </a:extLst>
                </a:gridCol>
                <a:gridCol w="801625">
                  <a:extLst>
                    <a:ext uri="{9D8B030D-6E8A-4147-A177-3AD203B41FA5}">
                      <a16:colId xmlns:a16="http://schemas.microsoft.com/office/drawing/2014/main" val="20004"/>
                    </a:ext>
                  </a:extLst>
                </a:gridCol>
              </a:tblGrid>
              <a:tr h="216025">
                <a:tc gridSpan="2">
                  <a:txBody>
                    <a:bodyPr/>
                    <a:lstStyle/>
                    <a:p>
                      <a:pPr marL="0" marR="36830" lvl="0" indent="0" algn="ctr" rtl="0">
                        <a:lnSpc>
                          <a:spcPct val="135000"/>
                        </a:lnSpc>
                        <a:spcBef>
                          <a:spcPts val="0"/>
                        </a:spcBef>
                        <a:spcAft>
                          <a:spcPts val="0"/>
                        </a:spcAft>
                        <a:buNone/>
                      </a:pPr>
                      <a:r>
                        <a:rPr lang="en-US" sz="1200" u="none" strike="noStrike" cap="none">
                          <a:solidFill>
                            <a:srgbClr val="000000"/>
                          </a:solidFill>
                          <a:latin typeface="Malgun Gothic"/>
                          <a:ea typeface="Malgun Gothic"/>
                          <a:cs typeface="Malgun Gothic"/>
                          <a:sym typeface="Malgun Gothic"/>
                        </a:rPr>
                        <a:t>모델</a:t>
                      </a:r>
                      <a:endParaRPr sz="12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gridSpan="3">
                  <a:txBody>
                    <a:bodyPr/>
                    <a:lstStyle/>
                    <a:p>
                      <a:pPr marL="0" marR="36830" lvl="0" indent="0" algn="ctr" rtl="0">
                        <a:lnSpc>
                          <a:spcPct val="135000"/>
                        </a:lnSpc>
                        <a:spcBef>
                          <a:spcPts val="0"/>
                        </a:spcBef>
                        <a:spcAft>
                          <a:spcPts val="0"/>
                        </a:spcAft>
                        <a:buNone/>
                      </a:pPr>
                      <a:r>
                        <a:rPr lang="en-US" sz="1200" u="none" strike="noStrike" cap="none">
                          <a:solidFill>
                            <a:srgbClr val="000000"/>
                          </a:solidFill>
                          <a:latin typeface="Malgun Gothic"/>
                          <a:ea typeface="Malgun Gothic"/>
                          <a:cs typeface="Malgun Gothic"/>
                          <a:sym typeface="Malgun Gothic"/>
                        </a:rPr>
                        <a:t>성능</a:t>
                      </a:r>
                      <a:endParaRPr sz="12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274950">
                <a:tc>
                  <a:txBody>
                    <a:bodyPr/>
                    <a:lstStyle/>
                    <a:p>
                      <a:pPr marL="0" marR="36830" lvl="0" indent="0" algn="ctr" rtl="0">
                        <a:lnSpc>
                          <a:spcPct val="135000"/>
                        </a:lnSpc>
                        <a:spcBef>
                          <a:spcPts val="0"/>
                        </a:spcBef>
                        <a:spcAft>
                          <a:spcPts val="0"/>
                        </a:spcAft>
                        <a:buClr>
                          <a:srgbClr val="000000"/>
                        </a:buClr>
                        <a:buSzPts val="1000"/>
                        <a:buFont typeface="Arial"/>
                        <a:buNone/>
                      </a:pPr>
                      <a:r>
                        <a:rPr lang="en-US" sz="1000" u="none" strike="noStrike" cap="none">
                          <a:solidFill>
                            <a:srgbClr val="000000"/>
                          </a:solidFill>
                          <a:latin typeface="Arial"/>
                          <a:ea typeface="Arial"/>
                          <a:cs typeface="Arial"/>
                          <a:sym typeface="Arial"/>
                        </a:rPr>
                        <a:t>IIoT 장치</a:t>
                      </a:r>
                      <a:endParaRPr sz="1000" u="none" strike="noStrike" cap="none">
                        <a:solidFill>
                          <a:srgbClr val="000000"/>
                        </a:solidFill>
                        <a:latin typeface="Arial"/>
                        <a:ea typeface="Arial"/>
                        <a:cs typeface="Arial"/>
                        <a:sym typeface="Arial"/>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800" u="none" strike="noStrike" cap="none"/>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Broadcom BCM2837B0</a:t>
                      </a:r>
                      <a:endParaRPr/>
                    </a:p>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1.4GHz Cortex-A53 64비트 SoC </a:t>
                      </a:r>
                      <a:endParaRPr/>
                    </a:p>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1GB LPDDR2 SDRAM 메모리 </a:t>
                      </a:r>
                      <a:endParaRPr sz="9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gridSpan="2">
                  <a:txBody>
                    <a:bodyPr/>
                    <a:lstStyle/>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2.4GHz 및 5GHz IEEE </a:t>
                      </a:r>
                      <a:endParaRPr/>
                    </a:p>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802.11.b/g/n/ac 무선 LAN </a:t>
                      </a:r>
                      <a:endParaRPr/>
                    </a:p>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Bluetooth 4.2/BLE </a:t>
                      </a:r>
                      <a:endParaRPr/>
                    </a:p>
                    <a:p>
                      <a:pPr marL="85725" marR="36830" lvl="0" indent="-85725" algn="l" rtl="0">
                        <a:lnSpc>
                          <a:spcPct val="135000"/>
                        </a:lnSpc>
                        <a:spcBef>
                          <a:spcPts val="0"/>
                        </a:spcBef>
                        <a:spcAft>
                          <a:spcPts val="0"/>
                        </a:spcAft>
                        <a:buClr>
                          <a:srgbClr val="000000"/>
                        </a:buClr>
                        <a:buSzPts val="900"/>
                        <a:buFont typeface="Arial"/>
                        <a:buChar char="•"/>
                      </a:pPr>
                      <a:r>
                        <a:rPr lang="en-US" sz="900" u="none" strike="noStrike" cap="none">
                          <a:solidFill>
                            <a:srgbClr val="000000"/>
                          </a:solidFill>
                          <a:latin typeface="Malgun Gothic"/>
                          <a:ea typeface="Malgun Gothic"/>
                          <a:cs typeface="Malgun Gothic"/>
                          <a:sym typeface="Malgun Gothic"/>
                        </a:rPr>
                        <a:t>USB 2.0을 통한 기가비트 </a:t>
                      </a:r>
                      <a:endParaRPr sz="900" u="none" strike="noStrike" cap="none">
                        <a:solidFill>
                          <a:srgbClr val="000000"/>
                        </a:solidFill>
                        <a:latin typeface="Malgun Gothic"/>
                        <a:ea typeface="Malgun Gothic"/>
                        <a:cs typeface="Malgun Gothic"/>
                        <a:sym typeface="Malgun Gothic"/>
                      </a:endParaRPr>
                    </a:p>
                    <a:p>
                      <a:pPr marL="0" marR="36830" lvl="0" indent="0" algn="l" rtl="0">
                        <a:lnSpc>
                          <a:spcPct val="135000"/>
                        </a:lnSpc>
                        <a:spcBef>
                          <a:spcPts val="0"/>
                        </a:spcBef>
                        <a:spcAft>
                          <a:spcPts val="0"/>
                        </a:spcAft>
                        <a:buClr>
                          <a:srgbClr val="000000"/>
                        </a:buClr>
                        <a:buSzPts val="900"/>
                        <a:buFont typeface="Arial"/>
                        <a:buNone/>
                      </a:pPr>
                      <a:r>
                        <a:rPr lang="en-US" sz="900" u="none" strike="noStrike" cap="none">
                          <a:solidFill>
                            <a:srgbClr val="000000"/>
                          </a:solidFill>
                          <a:latin typeface="Malgun Gothic"/>
                          <a:ea typeface="Malgun Gothic"/>
                          <a:cs typeface="Malgun Gothic"/>
                          <a:sym typeface="Malgun Gothic"/>
                        </a:rPr>
                        <a:t>  이더넷 </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hMerge="1">
                  <a:txBody>
                    <a:bodyPr/>
                    <a:lstStyle/>
                    <a:p>
                      <a:endParaRPr lang="ko-KR"/>
                    </a:p>
                  </a:txBody>
                  <a:tcPr/>
                </a:tc>
                <a:extLst>
                  <a:ext uri="{0D108BD9-81ED-4DB2-BD59-A6C34878D82A}">
                    <a16:rowId xmlns:a16="http://schemas.microsoft.com/office/drawing/2014/main" val="10001"/>
                  </a:ext>
                </a:extLst>
              </a:tr>
              <a:tr h="222550">
                <a:tc gridSpan="2">
                  <a:txBody>
                    <a:bodyPr/>
                    <a:lstStyle/>
                    <a:p>
                      <a:pPr marL="0" marR="36830" lvl="0" indent="0" algn="ctr" rtl="0">
                        <a:lnSpc>
                          <a:spcPct val="135000"/>
                        </a:lnSpc>
                        <a:spcBef>
                          <a:spcPts val="0"/>
                        </a:spcBef>
                        <a:spcAft>
                          <a:spcPts val="0"/>
                        </a:spcAft>
                        <a:buClr>
                          <a:schemeClr val="dk1"/>
                        </a:buClr>
                        <a:buSzPts val="1000"/>
                        <a:buFont typeface="Malgun Gothic"/>
                        <a:buNone/>
                      </a:pPr>
                      <a:endParaRPr sz="10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a:txBody>
                    <a:bodyPr/>
                    <a:lstStyle/>
                    <a:p>
                      <a:pPr marL="0" marR="36830" lvl="0" indent="0" algn="ctr" rtl="0">
                        <a:lnSpc>
                          <a:spcPct val="135000"/>
                        </a:lnSpc>
                        <a:spcBef>
                          <a:spcPts val="0"/>
                        </a:spcBef>
                        <a:spcAft>
                          <a:spcPts val="0"/>
                        </a:spcAft>
                        <a:buNone/>
                      </a:pPr>
                      <a:r>
                        <a:rPr lang="en-US" sz="900" b="1" u="none" strike="noStrike" cap="none">
                          <a:solidFill>
                            <a:srgbClr val="000000"/>
                          </a:solidFill>
                          <a:latin typeface="Malgun Gothic"/>
                          <a:ea typeface="Malgun Gothic"/>
                          <a:cs typeface="Malgun Gothic"/>
                          <a:sym typeface="Malgun Gothic"/>
                        </a:rPr>
                        <a:t>데이터</a:t>
                      </a:r>
                      <a:endParaRPr sz="900" b="1"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Clr>
                          <a:srgbClr val="000000"/>
                        </a:buClr>
                        <a:buSzPts val="900"/>
                        <a:buFont typeface="Malgun Gothic"/>
                        <a:buNone/>
                      </a:pPr>
                      <a:r>
                        <a:rPr lang="en-US" sz="900" b="1" u="none" strike="noStrike" cap="none">
                          <a:solidFill>
                            <a:srgbClr val="000000"/>
                          </a:solidFill>
                          <a:latin typeface="Malgun Gothic"/>
                          <a:ea typeface="Malgun Gothic"/>
                          <a:cs typeface="Malgun Gothic"/>
                          <a:sym typeface="Malgun Gothic"/>
                        </a:rPr>
                        <a:t>통신</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Clr>
                          <a:srgbClr val="000000"/>
                        </a:buClr>
                        <a:buSzPts val="1000"/>
                        <a:buFont typeface="Malgun Gothic"/>
                        <a:buNone/>
                      </a:pPr>
                      <a:r>
                        <a:rPr lang="en-US" sz="1000" b="1" u="none" strike="noStrike" cap="none">
                          <a:solidFill>
                            <a:srgbClr val="000000"/>
                          </a:solidFill>
                          <a:latin typeface="Malgun Gothic"/>
                          <a:ea typeface="Malgun Gothic"/>
                          <a:cs typeface="Malgun Gothic"/>
                          <a:sym typeface="Malgun Gothic"/>
                        </a:rPr>
                        <a:t>수집 간격</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274950">
                <a:tc rowSpan="3">
                  <a:txBody>
                    <a:bodyPr/>
                    <a:lstStyle/>
                    <a:p>
                      <a:pPr marL="0" marR="36830" lvl="0" indent="0" algn="ctr" rtl="0">
                        <a:lnSpc>
                          <a:spcPct val="135000"/>
                        </a:lnSpc>
                        <a:spcBef>
                          <a:spcPts val="0"/>
                        </a:spcBef>
                        <a:spcAft>
                          <a:spcPts val="0"/>
                        </a:spcAft>
                        <a:buNone/>
                      </a:pPr>
                      <a:r>
                        <a:rPr lang="en-US" sz="1000" u="none" strike="noStrike" cap="none">
                          <a:solidFill>
                            <a:srgbClr val="000000"/>
                          </a:solidFill>
                          <a:latin typeface="Arial"/>
                          <a:ea typeface="Arial"/>
                          <a:cs typeface="Arial"/>
                          <a:sym typeface="Arial"/>
                        </a:rPr>
                        <a:t>데이터</a:t>
                      </a:r>
                      <a:endParaRPr sz="1000" u="none" strike="noStrike" cap="none">
                        <a:solidFill>
                          <a:srgbClr val="000000"/>
                        </a:solidFill>
                        <a:latin typeface="Arial"/>
                        <a:ea typeface="Arial"/>
                        <a:cs typeface="Arial"/>
                        <a:sym typeface="Arial"/>
                      </a:endParaRPr>
                    </a:p>
                    <a:p>
                      <a:pPr marL="0" marR="36830" lvl="0" indent="0" algn="ctr" rtl="0">
                        <a:lnSpc>
                          <a:spcPct val="135000"/>
                        </a:lnSpc>
                        <a:spcBef>
                          <a:spcPts val="0"/>
                        </a:spcBef>
                        <a:spcAft>
                          <a:spcPts val="0"/>
                        </a:spcAft>
                        <a:buNone/>
                      </a:pPr>
                      <a:r>
                        <a:rPr lang="en-US" sz="1000" u="none" strike="noStrike" cap="none">
                          <a:solidFill>
                            <a:srgbClr val="000000"/>
                          </a:solidFill>
                          <a:latin typeface="Arial"/>
                          <a:ea typeface="Arial"/>
                          <a:cs typeface="Arial"/>
                          <a:sym typeface="Arial"/>
                        </a:rPr>
                        <a:t>센서</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800" u="none" strike="noStrike" cap="none"/>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36830" lvl="0" indent="0" algn="ctr" rtl="0">
                        <a:lnSpc>
                          <a:spcPct val="135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x축 , y축, z축 진동</a:t>
                      </a:r>
                      <a:endParaRPr sz="9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36830" lvl="0" indent="0" algn="ctr" rtl="0">
                        <a:lnSpc>
                          <a:spcPct val="16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RS-485</a:t>
                      </a:r>
                      <a:endParaRPr sz="9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0.1초</a:t>
                      </a:r>
                      <a:endParaRPr/>
                    </a:p>
                  </a:txBody>
                  <a:tcPr marL="26500" marR="26500" marT="26500" marB="26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274950">
                <a:tc vMerge="1">
                  <a:txBody>
                    <a:bodyPr/>
                    <a:lstStyle/>
                    <a:p>
                      <a:endParaRPr lang="ko-KR"/>
                    </a:p>
                  </a:txBody>
                  <a:tcPr/>
                </a:tc>
                <a:tc>
                  <a:txBody>
                    <a:bodyPr/>
                    <a:lstStyle/>
                    <a:p>
                      <a:pPr marL="0" marR="0" lvl="0" indent="0" algn="l" rtl="0">
                        <a:spcBef>
                          <a:spcPts val="0"/>
                        </a:spcBef>
                        <a:spcAft>
                          <a:spcPts val="0"/>
                        </a:spcAft>
                        <a:buNone/>
                      </a:pPr>
                      <a:endParaRPr sz="1800" u="none" strike="noStrike" cap="none"/>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36830" lvl="0" indent="0" algn="ctr" rtl="0">
                        <a:lnSpc>
                          <a:spcPct val="10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상전압 ,선간전압, 선전류, 부하율, 총 유효전력, 유효전력, 총 무효전력, 무효전력, 총 피상전력, 피상전력</a:t>
                      </a:r>
                      <a:endParaRPr sz="900" u="none" strike="noStrike" cap="none">
                        <a:solidFill>
                          <a:srgbClr val="000000"/>
                        </a:solidFill>
                        <a:latin typeface="Malgun Gothic"/>
                        <a:ea typeface="Malgun Gothic"/>
                        <a:cs typeface="Malgun Gothic"/>
                        <a:sym typeface="Malgun Gothic"/>
                      </a:endParaRPr>
                    </a:p>
                    <a:p>
                      <a:pPr marL="0" marR="36830" lvl="0" indent="0" algn="ctr" rtl="0">
                        <a:lnSpc>
                          <a:spcPct val="10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유효전력량, 역유효전력량, 무효전력량, 역무효전력량</a:t>
                      </a:r>
                      <a:endParaRPr sz="900" u="none" strike="noStrike" cap="none">
                        <a:solidFill>
                          <a:srgbClr val="000000"/>
                        </a:solidFill>
                        <a:latin typeface="Malgun Gothic"/>
                        <a:ea typeface="Malgun Gothic"/>
                        <a:cs typeface="Malgun Gothic"/>
                        <a:sym typeface="Malgun Gothic"/>
                      </a:endParaRPr>
                    </a:p>
                    <a:p>
                      <a:pPr marL="0" marR="36830" lvl="0" indent="0" algn="ctr" rtl="0">
                        <a:lnSpc>
                          <a:spcPct val="10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주파수, 총 역률, 각상 역률, 최대 전압, 최대 선간전압, 최대 전류, 최대 전체전력</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36830" lvl="0" indent="0" algn="ctr" rtl="0">
                        <a:lnSpc>
                          <a:spcPct val="135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RS-485</a:t>
                      </a:r>
                      <a:endParaRPr sz="9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u="none" strike="noStrike" cap="none">
                          <a:solidFill>
                            <a:srgbClr val="000000"/>
                          </a:solidFill>
                          <a:latin typeface="Malgun Gothic"/>
                          <a:ea typeface="Malgun Gothic"/>
                          <a:cs typeface="Malgun Gothic"/>
                          <a:sym typeface="Malgun Gothic"/>
                        </a:rPr>
                        <a:t>0.1초</a:t>
                      </a:r>
                      <a:endParaRPr/>
                    </a:p>
                  </a:txBody>
                  <a:tcPr marL="26500" marR="26500" marT="26500" marB="26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274950">
                <a:tc vMerge="1">
                  <a:txBody>
                    <a:bodyPr/>
                    <a:lstStyle/>
                    <a:p>
                      <a:endParaRPr lang="ko-KR"/>
                    </a:p>
                  </a:txBody>
                  <a:tcPr/>
                </a:tc>
                <a:tc>
                  <a:txBody>
                    <a:bodyPr/>
                    <a:lstStyle/>
                    <a:p>
                      <a:pPr marL="0" marR="0" lvl="0" indent="0" algn="l" rtl="0">
                        <a:spcBef>
                          <a:spcPts val="0"/>
                        </a:spcBef>
                        <a:spcAft>
                          <a:spcPts val="0"/>
                        </a:spcAft>
                        <a:buNone/>
                      </a:pPr>
                      <a:endParaRPr sz="1800" u="none" strike="noStrike" cap="none"/>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 회전속도(Spindle)</a:t>
                      </a:r>
                      <a:endParaRPr/>
                    </a:p>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 회전부하(Load)</a:t>
                      </a:r>
                      <a:endParaRPr/>
                    </a:p>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공구대 이송속도(FeedRat)</a:t>
                      </a:r>
                      <a:endParaRPr/>
                    </a:p>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공구대 절대좌표(Position)</a:t>
                      </a:r>
                      <a:endParaRPr sz="90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공구대 x축, y축, z축 부하(Load), </a:t>
                      </a:r>
                      <a:endParaRPr/>
                    </a:p>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공구대 x축, y축, z축 상대좌표(Position)</a:t>
                      </a:r>
                      <a:endParaRPr sz="900" u="none" strike="noStrike" cap="none">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Ethernet</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36830" lvl="0" indent="0" algn="ctr" rtl="0">
                        <a:lnSpc>
                          <a:spcPct val="135000"/>
                        </a:lnSpc>
                        <a:spcBef>
                          <a:spcPts val="0"/>
                        </a:spcBef>
                        <a:spcAft>
                          <a:spcPts val="0"/>
                        </a:spcAft>
                        <a:buNone/>
                      </a:pPr>
                      <a:r>
                        <a:rPr lang="en-US" sz="900" u="none" strike="noStrike" cap="none">
                          <a:solidFill>
                            <a:srgbClr val="000000"/>
                          </a:solidFill>
                          <a:latin typeface="Malgun Gothic"/>
                          <a:ea typeface="Malgun Gothic"/>
                          <a:cs typeface="Malgun Gothic"/>
                          <a:sym typeface="Malgun Gothic"/>
                        </a:rPr>
                        <a:t>0.1초</a:t>
                      </a:r>
                      <a:endParaRPr/>
                    </a:p>
                  </a:txBody>
                  <a:tcPr marL="26500" marR="26500" marT="26500" marB="26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pic>
        <p:nvPicPr>
          <p:cNvPr id="333" name="Google Shape;333;p9"/>
          <p:cNvPicPr preferRelativeResize="0"/>
          <p:nvPr/>
        </p:nvPicPr>
        <p:blipFill rotWithShape="1">
          <a:blip r:embed="rId3">
            <a:alphaModFix/>
          </a:blip>
          <a:srcRect/>
          <a:stretch/>
        </p:blipFill>
        <p:spPr>
          <a:xfrm>
            <a:off x="5151762" y="5301208"/>
            <a:ext cx="953366" cy="936104"/>
          </a:xfrm>
          <a:prstGeom prst="rect">
            <a:avLst/>
          </a:prstGeom>
          <a:noFill/>
          <a:ln>
            <a:noFill/>
          </a:ln>
        </p:spPr>
      </p:pic>
      <p:pic>
        <p:nvPicPr>
          <p:cNvPr id="334" name="Google Shape;334;p9"/>
          <p:cNvPicPr preferRelativeResize="0"/>
          <p:nvPr/>
        </p:nvPicPr>
        <p:blipFill rotWithShape="1">
          <a:blip r:embed="rId4">
            <a:alphaModFix/>
          </a:blip>
          <a:srcRect/>
          <a:stretch/>
        </p:blipFill>
        <p:spPr>
          <a:xfrm>
            <a:off x="5151762" y="2852936"/>
            <a:ext cx="953366" cy="738699"/>
          </a:xfrm>
          <a:prstGeom prst="rect">
            <a:avLst/>
          </a:prstGeom>
          <a:noFill/>
          <a:ln>
            <a:noFill/>
          </a:ln>
        </p:spPr>
      </p:pic>
      <p:pic>
        <p:nvPicPr>
          <p:cNvPr id="335" name="Google Shape;335;p9"/>
          <p:cNvPicPr preferRelativeResize="0"/>
          <p:nvPr/>
        </p:nvPicPr>
        <p:blipFill rotWithShape="1">
          <a:blip r:embed="rId5">
            <a:alphaModFix/>
          </a:blip>
          <a:srcRect l="17965" t="14372" r="17887" b="15356"/>
          <a:stretch/>
        </p:blipFill>
        <p:spPr>
          <a:xfrm>
            <a:off x="5125556" y="4089757"/>
            <a:ext cx="907564" cy="779403"/>
          </a:xfrm>
          <a:prstGeom prst="rect">
            <a:avLst/>
          </a:prstGeom>
          <a:noFill/>
          <a:ln>
            <a:noFill/>
          </a:ln>
        </p:spPr>
      </p:pic>
      <p:pic>
        <p:nvPicPr>
          <p:cNvPr id="336" name="Google Shape;336;p9"/>
          <p:cNvPicPr preferRelativeResize="0"/>
          <p:nvPr/>
        </p:nvPicPr>
        <p:blipFill rotWithShape="1">
          <a:blip r:embed="rId6">
            <a:alphaModFix/>
          </a:blip>
          <a:srcRect l="7528" t="6136" r="3501" b="3496"/>
          <a:stretch/>
        </p:blipFill>
        <p:spPr>
          <a:xfrm>
            <a:off x="5125557" y="1335477"/>
            <a:ext cx="907563" cy="797379"/>
          </a:xfrm>
          <a:prstGeom prst="rect">
            <a:avLst/>
          </a:prstGeom>
          <a:noFill/>
          <a:ln>
            <a:noFill/>
          </a:ln>
        </p:spPr>
      </p:pic>
      <p:sp>
        <p:nvSpPr>
          <p:cNvPr id="337" name="Google Shape;337;p9"/>
          <p:cNvSpPr/>
          <p:nvPr/>
        </p:nvSpPr>
        <p:spPr>
          <a:xfrm>
            <a:off x="0" y="0"/>
            <a:ext cx="9906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graphicFrame>
        <p:nvGraphicFramePr>
          <p:cNvPr id="338" name="Google Shape;338;p9"/>
          <p:cNvGraphicFramePr/>
          <p:nvPr/>
        </p:nvGraphicFramePr>
        <p:xfrm>
          <a:off x="522115" y="764704"/>
          <a:ext cx="3638800" cy="5576500"/>
        </p:xfrm>
        <a:graphic>
          <a:graphicData uri="http://schemas.openxmlformats.org/drawingml/2006/table">
            <a:tbl>
              <a:tblPr firstRow="1" bandRow="1">
                <a:noFill/>
                <a:tableStyleId>{335682DB-4451-482B-B81D-CBF10C3E13F3}</a:tableStyleId>
              </a:tblPr>
              <a:tblGrid>
                <a:gridCol w="370400">
                  <a:extLst>
                    <a:ext uri="{9D8B030D-6E8A-4147-A177-3AD203B41FA5}">
                      <a16:colId xmlns:a16="http://schemas.microsoft.com/office/drawing/2014/main" val="20000"/>
                    </a:ext>
                  </a:extLst>
                </a:gridCol>
                <a:gridCol w="3268400">
                  <a:extLst>
                    <a:ext uri="{9D8B030D-6E8A-4147-A177-3AD203B41FA5}">
                      <a16:colId xmlns:a16="http://schemas.microsoft.com/office/drawing/2014/main" val="20001"/>
                    </a:ext>
                  </a:extLst>
                </a:gridCol>
              </a:tblGrid>
              <a:tr h="266850">
                <a:tc>
                  <a:txBody>
                    <a:bodyPr/>
                    <a:lstStyle/>
                    <a:p>
                      <a:pPr marL="0" marR="36830" lvl="0" indent="0" algn="ctr" rtl="0">
                        <a:lnSpc>
                          <a:spcPct val="135000"/>
                        </a:lnSpc>
                        <a:spcBef>
                          <a:spcPts val="0"/>
                        </a:spcBef>
                        <a:spcAft>
                          <a:spcPts val="0"/>
                        </a:spcAft>
                        <a:buNone/>
                      </a:pPr>
                      <a:endParaRPr sz="900" u="none" strike="noStrike" cap="none">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None/>
                      </a:pPr>
                      <a:r>
                        <a:rPr lang="en-US" sz="1200" u="none" strike="noStrike" cap="none">
                          <a:solidFill>
                            <a:srgbClr val="000000"/>
                          </a:solidFill>
                          <a:latin typeface="Batang"/>
                          <a:ea typeface="Batang"/>
                          <a:cs typeface="Batang"/>
                          <a:sym typeface="Batang"/>
                        </a:rPr>
                        <a:t>현장 레이아웃 및 해당 설비</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1722050">
                <a:tc>
                  <a:txBody>
                    <a:bodyPr/>
                    <a:lstStyle/>
                    <a:p>
                      <a:pPr marL="0" marR="36830" lvl="0" indent="0" algn="ctr" rtl="0">
                        <a:lnSpc>
                          <a:spcPct val="135000"/>
                        </a:lnSpc>
                        <a:spcBef>
                          <a:spcPts val="0"/>
                        </a:spcBef>
                        <a:spcAft>
                          <a:spcPts val="0"/>
                        </a:spcAft>
                        <a:buNone/>
                      </a:pPr>
                      <a:r>
                        <a:rPr lang="en-US" sz="1000" b="1" u="none" strike="noStrike" cap="none" dirty="0" err="1">
                          <a:solidFill>
                            <a:srgbClr val="000000"/>
                          </a:solidFill>
                          <a:latin typeface="Batang"/>
                          <a:ea typeface="Batang"/>
                          <a:cs typeface="Batang"/>
                          <a:sym typeface="Batang"/>
                        </a:rPr>
                        <a:t>신스윈</a:t>
                      </a:r>
                      <a:endParaRPr sz="1000" b="1" u="none" strike="noStrike" cap="none" dirty="0">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None/>
                      </a:pPr>
                      <a:endParaRPr sz="1000" u="none" strike="noStrike" cap="none">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65550">
                <a:tc>
                  <a:txBody>
                    <a:bodyPr/>
                    <a:lstStyle/>
                    <a:p>
                      <a:pPr marL="0" marR="36830" lvl="0" indent="0" algn="ctr" rtl="0">
                        <a:lnSpc>
                          <a:spcPct val="135000"/>
                        </a:lnSpc>
                        <a:spcBef>
                          <a:spcPts val="0"/>
                        </a:spcBef>
                        <a:spcAft>
                          <a:spcPts val="0"/>
                        </a:spcAft>
                        <a:buNone/>
                      </a:pPr>
                      <a:r>
                        <a:rPr lang="en-US" sz="1000" b="1" u="none" strike="noStrike" cap="none">
                          <a:solidFill>
                            <a:srgbClr val="000000"/>
                          </a:solidFill>
                          <a:latin typeface="Batang"/>
                          <a:ea typeface="Batang"/>
                          <a:cs typeface="Batang"/>
                          <a:sym typeface="Batang"/>
                        </a:rPr>
                        <a:t>의신정기</a:t>
                      </a:r>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None/>
                      </a:pPr>
                      <a:endParaRPr sz="1000" u="none" strike="noStrike" cap="none">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722050">
                <a:tc>
                  <a:txBody>
                    <a:bodyPr/>
                    <a:lstStyle/>
                    <a:p>
                      <a:pPr marL="0" marR="36830" lvl="0" indent="0" algn="ctr" rtl="0">
                        <a:lnSpc>
                          <a:spcPct val="135000"/>
                        </a:lnSpc>
                        <a:spcBef>
                          <a:spcPts val="0"/>
                        </a:spcBef>
                        <a:spcAft>
                          <a:spcPts val="0"/>
                        </a:spcAft>
                        <a:buNone/>
                      </a:pPr>
                      <a:r>
                        <a:rPr lang="en-US" sz="1000" b="1" u="none" strike="noStrike" cap="none">
                          <a:solidFill>
                            <a:srgbClr val="000000"/>
                          </a:solidFill>
                          <a:latin typeface="Batang"/>
                          <a:ea typeface="Batang"/>
                          <a:cs typeface="Batang"/>
                          <a:sym typeface="Batang"/>
                        </a:rPr>
                        <a:t>DST</a:t>
                      </a:r>
                      <a:endParaRPr sz="1000" b="1" u="none" strike="noStrike" cap="none">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36830" lvl="0" indent="0" algn="ctr" rtl="0">
                        <a:lnSpc>
                          <a:spcPct val="135000"/>
                        </a:lnSpc>
                        <a:spcBef>
                          <a:spcPts val="0"/>
                        </a:spcBef>
                        <a:spcAft>
                          <a:spcPts val="0"/>
                        </a:spcAft>
                        <a:buNone/>
                      </a:pPr>
                      <a:endParaRPr sz="1000" u="none" strike="noStrike" cap="none" dirty="0">
                        <a:solidFill>
                          <a:srgbClr val="000000"/>
                        </a:solidFill>
                        <a:latin typeface="Batang"/>
                        <a:ea typeface="Batang"/>
                        <a:cs typeface="Batang"/>
                        <a:sym typeface="Batang"/>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9" name="Google Shape;339;p9"/>
          <p:cNvPicPr preferRelativeResize="0"/>
          <p:nvPr/>
        </p:nvPicPr>
        <p:blipFill rotWithShape="1">
          <a:blip r:embed="rId7">
            <a:alphaModFix/>
          </a:blip>
          <a:srcRect r="21354"/>
          <a:stretch/>
        </p:blipFill>
        <p:spPr>
          <a:xfrm>
            <a:off x="909053" y="1067136"/>
            <a:ext cx="3214711" cy="1641298"/>
          </a:xfrm>
          <a:prstGeom prst="rect">
            <a:avLst/>
          </a:prstGeom>
          <a:noFill/>
          <a:ln>
            <a:noFill/>
          </a:ln>
        </p:spPr>
      </p:pic>
      <p:pic>
        <p:nvPicPr>
          <p:cNvPr id="340" name="Google Shape;340;p9"/>
          <p:cNvPicPr preferRelativeResize="0"/>
          <p:nvPr/>
        </p:nvPicPr>
        <p:blipFill rotWithShape="1">
          <a:blip r:embed="rId8">
            <a:alphaModFix/>
          </a:blip>
          <a:srcRect/>
          <a:stretch/>
        </p:blipFill>
        <p:spPr>
          <a:xfrm>
            <a:off x="930614" y="2818151"/>
            <a:ext cx="3218800" cy="1813385"/>
          </a:xfrm>
          <a:prstGeom prst="rect">
            <a:avLst/>
          </a:prstGeom>
          <a:noFill/>
          <a:ln>
            <a:noFill/>
          </a:ln>
        </p:spPr>
      </p:pic>
      <p:pic>
        <p:nvPicPr>
          <p:cNvPr id="341" name="Google Shape;341;p9"/>
          <p:cNvPicPr preferRelativeResize="0"/>
          <p:nvPr/>
        </p:nvPicPr>
        <p:blipFill rotWithShape="1">
          <a:blip r:embed="rId9">
            <a:alphaModFix/>
          </a:blip>
          <a:srcRect/>
          <a:stretch/>
        </p:blipFill>
        <p:spPr>
          <a:xfrm>
            <a:off x="920504" y="4669236"/>
            <a:ext cx="3218800" cy="1654483"/>
          </a:xfrm>
          <a:prstGeom prst="rect">
            <a:avLst/>
          </a:prstGeom>
          <a:noFill/>
          <a:ln>
            <a:noFill/>
          </a:ln>
        </p:spPr>
      </p:pic>
      <p:sp>
        <p:nvSpPr>
          <p:cNvPr id="342" name="Google Shape;342;p9"/>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1. R&amp;D과제 추진 계획 및 개발 내용</a:t>
            </a:r>
            <a:endParaRPr/>
          </a:p>
        </p:txBody>
      </p:sp>
      <p:sp>
        <p:nvSpPr>
          <p:cNvPr id="343" name="Google Shape;343;p9"/>
          <p:cNvSpPr/>
          <p:nvPr/>
        </p:nvSpPr>
        <p:spPr>
          <a:xfrm>
            <a:off x="2511928" y="1923793"/>
            <a:ext cx="515648" cy="30987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44" name="Google Shape;344;p9"/>
          <p:cNvSpPr/>
          <p:nvPr/>
        </p:nvSpPr>
        <p:spPr>
          <a:xfrm>
            <a:off x="1621840" y="2471049"/>
            <a:ext cx="515648" cy="30987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45" name="Google Shape;345;p9"/>
          <p:cNvSpPr/>
          <p:nvPr/>
        </p:nvSpPr>
        <p:spPr>
          <a:xfrm>
            <a:off x="2720188" y="3983217"/>
            <a:ext cx="754960" cy="30987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46" name="Google Shape;346;p9"/>
          <p:cNvSpPr/>
          <p:nvPr/>
        </p:nvSpPr>
        <p:spPr>
          <a:xfrm>
            <a:off x="2390462" y="5014017"/>
            <a:ext cx="567213" cy="30987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sp>
        <p:nvSpPr>
          <p:cNvPr id="352" name="Google Shape;352;p10"/>
          <p:cNvSpPr/>
          <p:nvPr/>
        </p:nvSpPr>
        <p:spPr>
          <a:xfrm>
            <a:off x="0" y="0"/>
            <a:ext cx="9906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53" name="Google Shape;353;p10"/>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1. R&amp;D과제 추진 계획 및 개발 내용</a:t>
            </a:r>
            <a:endParaRPr/>
          </a:p>
        </p:txBody>
      </p:sp>
      <p:graphicFrame>
        <p:nvGraphicFramePr>
          <p:cNvPr id="354" name="Google Shape;354;p10"/>
          <p:cNvGraphicFramePr/>
          <p:nvPr>
            <p:extLst>
              <p:ext uri="{D42A27DB-BD31-4B8C-83A1-F6EECF244321}">
                <p14:modId xmlns:p14="http://schemas.microsoft.com/office/powerpoint/2010/main" val="1185221837"/>
              </p:ext>
            </p:extLst>
          </p:nvPr>
        </p:nvGraphicFramePr>
        <p:xfrm>
          <a:off x="560510" y="809325"/>
          <a:ext cx="9216950" cy="3699785"/>
        </p:xfrm>
        <a:graphic>
          <a:graphicData uri="http://schemas.openxmlformats.org/drawingml/2006/table">
            <a:tbl>
              <a:tblPr firstRow="1" bandRow="1">
                <a:noFill/>
                <a:tableStyleId>{335682DB-4451-482B-B81D-CBF10C3E13F3}</a:tableStyleId>
              </a:tblPr>
              <a:tblGrid>
                <a:gridCol w="725750">
                  <a:extLst>
                    <a:ext uri="{9D8B030D-6E8A-4147-A177-3AD203B41FA5}">
                      <a16:colId xmlns:a16="http://schemas.microsoft.com/office/drawing/2014/main" val="20000"/>
                    </a:ext>
                  </a:extLst>
                </a:gridCol>
                <a:gridCol w="1415200">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415200">
                  <a:extLst>
                    <a:ext uri="{9D8B030D-6E8A-4147-A177-3AD203B41FA5}">
                      <a16:colId xmlns:a16="http://schemas.microsoft.com/office/drawing/2014/main" val="20003"/>
                    </a:ext>
                  </a:extLst>
                </a:gridCol>
                <a:gridCol w="1415200">
                  <a:extLst>
                    <a:ext uri="{9D8B030D-6E8A-4147-A177-3AD203B41FA5}">
                      <a16:colId xmlns:a16="http://schemas.microsoft.com/office/drawing/2014/main" val="20004"/>
                    </a:ext>
                  </a:extLst>
                </a:gridCol>
                <a:gridCol w="1415200">
                  <a:extLst>
                    <a:ext uri="{9D8B030D-6E8A-4147-A177-3AD203B41FA5}">
                      <a16:colId xmlns:a16="http://schemas.microsoft.com/office/drawing/2014/main" val="20005"/>
                    </a:ext>
                  </a:extLst>
                </a:gridCol>
                <a:gridCol w="1415200">
                  <a:extLst>
                    <a:ext uri="{9D8B030D-6E8A-4147-A177-3AD203B41FA5}">
                      <a16:colId xmlns:a16="http://schemas.microsoft.com/office/drawing/2014/main" val="20006"/>
                    </a:ext>
                  </a:extLst>
                </a:gridCol>
              </a:tblGrid>
              <a:tr h="190525">
                <a:tc rowSpan="2">
                  <a:txBody>
                    <a:bodyPr/>
                    <a:lstStyle/>
                    <a:p>
                      <a:pPr marL="0" marR="0" lvl="0" indent="0" algn="ctr" rtl="0">
                        <a:spcBef>
                          <a:spcPts val="0"/>
                        </a:spcBef>
                        <a:spcAft>
                          <a:spcPts val="0"/>
                        </a:spcAft>
                        <a:buNone/>
                      </a:pPr>
                      <a:r>
                        <a:rPr lang="en-US" sz="1200" b="1" u="none" strike="noStrike" cap="none"/>
                        <a:t>구분</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Edge 서버</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PLC &amp; 네트워크 허브</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Edge IoT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진동</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전력</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b="1" u="none" strike="noStrike" cap="none"/>
                        <a:t>제조</a:t>
                      </a:r>
                      <a:endParaRPr sz="12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1322350">
                <a:tc vMerge="1">
                  <a:txBody>
                    <a:bodyPr/>
                    <a:lstStyle/>
                    <a:p>
                      <a:endParaRPr lang="ko-KR"/>
                    </a:p>
                  </a:txBody>
                  <a:tcPr/>
                </a:tc>
                <a:tc>
                  <a:txBody>
                    <a:bodyPr/>
                    <a:lstStyle/>
                    <a:p>
                      <a:pPr marL="0" marR="0" lvl="0" indent="0" algn="ctr" rtl="0">
                        <a:lnSpc>
                          <a:spcPct val="100000"/>
                        </a:lnSpc>
                        <a:spcBef>
                          <a:spcPts val="0"/>
                        </a:spcBef>
                        <a:spcAft>
                          <a:spcPts val="0"/>
                        </a:spcAft>
                        <a:buClr>
                          <a:schemeClr val="dk1"/>
                        </a:buClr>
                        <a:buSzPts val="1000"/>
                        <a:buFont typeface="Malgun Gothic"/>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000" u="none" strike="noStrike" cap="none"/>
                    </a:p>
                  </a:txBody>
                  <a:tcPr marL="91450" marR="91450" marT="45725" marB="45725"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0075">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u="none" strike="noStrike" cap="none"/>
                        <a:t>신스윈</a:t>
                      </a:r>
                      <a:endParaRPr sz="1000" u="none" strike="noStrike" cap="none"/>
                    </a:p>
                  </a:txBody>
                  <a:tcPr marL="91450" marR="91450" marT="45725" marB="45725" anchor="ctr">
                    <a:lnT w="12700" cap="flat" cmpd="sng">
                      <a:solidFill>
                        <a:schemeClr val="dk1"/>
                      </a:solidFill>
                      <a:prstDash val="solid"/>
                      <a:round/>
                      <a:headEnd type="none" w="sm" len="sm"/>
                      <a:tailEnd type="none" w="sm" len="sm"/>
                    </a:lnT>
                    <a:solidFill>
                      <a:srgbClr val="D8D8D8"/>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u="none" strike="noStrike" cap="none"/>
                        <a:t>1</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000" u="none" strike="noStrike" cap="none"/>
                        <a:t>3</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000" u="none" strike="noStrike" cap="none"/>
                        <a:t>4</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000" u="none" strike="noStrike" cap="none"/>
                        <a:t>4</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000" u="none" strike="noStrike" cap="none"/>
                        <a:t>4</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000" u="none" strike="noStrike" cap="none"/>
                        <a:t>4</a:t>
                      </a:r>
                      <a:endParaRPr/>
                    </a:p>
                  </a:txBody>
                  <a:tcPr marL="91450" marR="91450" marT="45725" marB="45725" anchor="ct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2"/>
                  </a:ext>
                </a:extLst>
              </a:tr>
              <a:tr h="640075">
                <a:tc>
                  <a:txBody>
                    <a:bodyPr/>
                    <a:lstStyle/>
                    <a:p>
                      <a:pPr marL="0" marR="0" lvl="0" indent="0" algn="ctr" rtl="0">
                        <a:spcBef>
                          <a:spcPts val="0"/>
                        </a:spcBef>
                        <a:spcAft>
                          <a:spcPts val="0"/>
                        </a:spcAft>
                        <a:buNone/>
                      </a:pPr>
                      <a:endParaRPr sz="1000" u="none" strike="noStrike" cap="none" dirty="0"/>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endParaRPr dirty="0"/>
                    </a:p>
                  </a:txBody>
                  <a:tcPr marL="91450" marR="91450" marT="45725" marB="45725" anchor="ctr"/>
                </a:tc>
                <a:tc>
                  <a:txBody>
                    <a:bodyPr/>
                    <a:lstStyle/>
                    <a:p>
                      <a:pPr marL="0" marR="0" lvl="0" indent="0" algn="ctr" rtl="0">
                        <a:spcBef>
                          <a:spcPts val="0"/>
                        </a:spcBef>
                        <a:spcAft>
                          <a:spcPts val="0"/>
                        </a:spcAft>
                        <a:buNone/>
                      </a:pPr>
                      <a:endParaRPr dirty="0"/>
                    </a:p>
                  </a:txBody>
                  <a:tcPr marL="91450" marR="91450" marT="45725" marB="45725" anchor="ctr"/>
                </a:tc>
                <a:tc>
                  <a:txBody>
                    <a:bodyPr/>
                    <a:lstStyle/>
                    <a:p>
                      <a:pPr marL="0" marR="0" lvl="0" indent="0" algn="ctr" rtl="0">
                        <a:spcBef>
                          <a:spcPts val="0"/>
                        </a:spcBef>
                        <a:spcAft>
                          <a:spcPts val="0"/>
                        </a:spcAft>
                        <a:buNone/>
                      </a:pPr>
                      <a:endParaRPr dirty="0"/>
                    </a:p>
                  </a:txBody>
                  <a:tcPr marL="91450" marR="91450" marT="45725" marB="45725" anchor="ctr"/>
                </a:tc>
                <a:tc>
                  <a:txBody>
                    <a:bodyPr/>
                    <a:lstStyle/>
                    <a:p>
                      <a:pPr marL="0" marR="0" lvl="0" indent="0" algn="ctr" rtl="0">
                        <a:spcBef>
                          <a:spcPts val="0"/>
                        </a:spcBef>
                        <a:spcAft>
                          <a:spcPts val="0"/>
                        </a:spcAft>
                        <a:buNone/>
                      </a:pPr>
                      <a:endParaRPr/>
                    </a:p>
                  </a:txBody>
                  <a:tcPr marL="91450" marR="91450" marT="45725" marB="45725" anchor="ctr"/>
                </a:tc>
                <a:tc>
                  <a:txBody>
                    <a:bodyPr/>
                    <a:lstStyle/>
                    <a:p>
                      <a:pPr marL="0" marR="0" lvl="0" indent="0" algn="ctr" rtl="0">
                        <a:spcBef>
                          <a:spcPts val="0"/>
                        </a:spcBef>
                        <a:spcAft>
                          <a:spcPts val="0"/>
                        </a:spcAft>
                        <a:buNone/>
                      </a:pPr>
                      <a:endParaRPr/>
                    </a:p>
                  </a:txBody>
                  <a:tcPr marL="91450" marR="91450" marT="45725" marB="45725" anchor="ctr"/>
                </a:tc>
                <a:tc>
                  <a:txBody>
                    <a:bodyPr/>
                    <a:lstStyle/>
                    <a:p>
                      <a:pPr marL="0" marR="0" lvl="0" indent="0" algn="ctr" rtl="0">
                        <a:spcBef>
                          <a:spcPts val="0"/>
                        </a:spcBef>
                        <a:spcAft>
                          <a:spcPts val="0"/>
                        </a:spcAft>
                        <a:buNone/>
                      </a:pPr>
                      <a:endParaRPr/>
                    </a:p>
                  </a:txBody>
                  <a:tcPr marL="91450" marR="91450" marT="45725" marB="45725" anchor="ctr"/>
                </a:tc>
                <a:extLst>
                  <a:ext uri="{0D108BD9-81ED-4DB2-BD59-A6C34878D82A}">
                    <a16:rowId xmlns:a16="http://schemas.microsoft.com/office/drawing/2014/main" val="10003"/>
                  </a:ext>
                </a:extLst>
              </a:tr>
              <a:tr h="640075">
                <a:tc>
                  <a:txBody>
                    <a:bodyPr/>
                    <a:lstStyle/>
                    <a:p>
                      <a:pPr marL="0" marR="0" lvl="0" indent="0" algn="ctr" rtl="0">
                        <a:spcBef>
                          <a:spcPts val="0"/>
                        </a:spcBef>
                        <a:spcAft>
                          <a:spcPts val="0"/>
                        </a:spcAft>
                        <a:buNone/>
                      </a:pPr>
                      <a:endParaRPr/>
                    </a:p>
                  </a:txBody>
                  <a:tcPr marL="91450" marR="91450" marT="45725" marB="45725" anchor="ctr">
                    <a:solidFill>
                      <a:srgbClr val="D8D8D8"/>
                    </a:solidFill>
                  </a:tcPr>
                </a:tc>
                <a:tc>
                  <a:txBody>
                    <a:bodyPr/>
                    <a:lstStyle/>
                    <a:p>
                      <a:pPr marL="0" marR="0" lvl="0" indent="0" algn="ctr" rtl="0">
                        <a:spcBef>
                          <a:spcPts val="0"/>
                        </a:spcBef>
                        <a:spcAft>
                          <a:spcPts val="0"/>
                        </a:spcAft>
                        <a:buNone/>
                      </a:pPr>
                      <a:endParaRPr/>
                    </a:p>
                  </a:txBody>
                  <a:tcPr marL="91450" marR="91450" marT="45725" marB="45725" anchor="ctr"/>
                </a:tc>
                <a:tc>
                  <a:txBody>
                    <a:bodyPr/>
                    <a:lstStyle/>
                    <a:p>
                      <a:pPr marL="0" marR="0" lvl="0" indent="0" algn="ctr" rtl="0">
                        <a:spcBef>
                          <a:spcPts val="0"/>
                        </a:spcBef>
                        <a:spcAft>
                          <a:spcPts val="0"/>
                        </a:spcAft>
                        <a:buNone/>
                      </a:pPr>
                      <a:endParaRPr/>
                    </a:p>
                  </a:txBody>
                  <a:tcPr marL="91450" marR="91450" marT="45725" marB="45725" anchor="ctr"/>
                </a:tc>
                <a:tc>
                  <a:txBody>
                    <a:bodyPr/>
                    <a:lstStyle/>
                    <a:p>
                      <a:pPr marL="0" marR="0" lvl="0" indent="0" algn="ctr" rtl="0">
                        <a:spcBef>
                          <a:spcPts val="0"/>
                        </a:spcBef>
                        <a:spcAft>
                          <a:spcPts val="0"/>
                        </a:spcAft>
                        <a:buNone/>
                      </a:pPr>
                      <a:endParaRPr sz="1000" u="none" strike="noStrike" cap="none" dirty="0"/>
                    </a:p>
                  </a:txBody>
                  <a:tcPr marL="91450" marR="91450" marT="45725" marB="45725" anchor="ctr"/>
                </a:tc>
                <a:tc>
                  <a:txBody>
                    <a:bodyPr/>
                    <a:lstStyle/>
                    <a:p>
                      <a:pPr marL="0" marR="0" lvl="0" indent="0" algn="ctr" rtl="0">
                        <a:spcBef>
                          <a:spcPts val="0"/>
                        </a:spcBef>
                        <a:spcAft>
                          <a:spcPts val="0"/>
                        </a:spcAft>
                        <a:buNone/>
                      </a:pPr>
                      <a:endParaRPr dirty="0"/>
                    </a:p>
                  </a:txBody>
                  <a:tcPr marL="91450" marR="91450" marT="45725" marB="45725" anchor="ctr"/>
                </a:tc>
                <a:tc>
                  <a:txBody>
                    <a:bodyPr/>
                    <a:lstStyle/>
                    <a:p>
                      <a:pPr marL="0" marR="0" lvl="0" indent="0" algn="ctr" rtl="0">
                        <a:spcBef>
                          <a:spcPts val="0"/>
                        </a:spcBef>
                        <a:spcAft>
                          <a:spcPts val="0"/>
                        </a:spcAft>
                        <a:buNone/>
                      </a:pPr>
                      <a:endParaRPr dirty="0"/>
                    </a:p>
                  </a:txBody>
                  <a:tcPr marL="91450" marR="91450" marT="45725" marB="45725" anchor="ctr"/>
                </a:tc>
                <a:tc>
                  <a:txBody>
                    <a:bodyPr/>
                    <a:lstStyle/>
                    <a:p>
                      <a:pPr marL="0" marR="0" lvl="0" indent="0" algn="ctr" rtl="0">
                        <a:spcBef>
                          <a:spcPts val="0"/>
                        </a:spcBef>
                        <a:spcAft>
                          <a:spcPts val="0"/>
                        </a:spcAft>
                        <a:buNone/>
                      </a:pPr>
                      <a:endParaRPr dirty="0"/>
                    </a:p>
                  </a:txBody>
                  <a:tcPr marL="91450" marR="91450" marT="45725" marB="45725" anchor="ctr"/>
                </a:tc>
                <a:extLst>
                  <a:ext uri="{0D108BD9-81ED-4DB2-BD59-A6C34878D82A}">
                    <a16:rowId xmlns:a16="http://schemas.microsoft.com/office/drawing/2014/main" val="10004"/>
                  </a:ext>
                </a:extLst>
              </a:tr>
            </a:tbl>
          </a:graphicData>
        </a:graphic>
      </p:graphicFrame>
      <p:pic>
        <p:nvPicPr>
          <p:cNvPr id="355" name="Google Shape;355;p10"/>
          <p:cNvPicPr preferRelativeResize="0"/>
          <p:nvPr/>
        </p:nvPicPr>
        <p:blipFill rotWithShape="1">
          <a:blip r:embed="rId3">
            <a:alphaModFix/>
          </a:blip>
          <a:srcRect l="9256" t="18756" r="21466" b="26660"/>
          <a:stretch/>
        </p:blipFill>
        <p:spPr>
          <a:xfrm>
            <a:off x="5567621" y="1294777"/>
            <a:ext cx="1348153" cy="1265156"/>
          </a:xfrm>
          <a:prstGeom prst="rect">
            <a:avLst/>
          </a:prstGeom>
          <a:noFill/>
          <a:ln>
            <a:noFill/>
          </a:ln>
        </p:spPr>
      </p:pic>
      <p:pic>
        <p:nvPicPr>
          <p:cNvPr id="356" name="Google Shape;356;p10"/>
          <p:cNvPicPr preferRelativeResize="0"/>
          <p:nvPr/>
        </p:nvPicPr>
        <p:blipFill rotWithShape="1">
          <a:blip r:embed="rId4">
            <a:alphaModFix/>
          </a:blip>
          <a:srcRect l="18918" t="19126" r="12098" b="-1"/>
          <a:stretch/>
        </p:blipFill>
        <p:spPr>
          <a:xfrm>
            <a:off x="6985082" y="1285075"/>
            <a:ext cx="1299792" cy="1265156"/>
          </a:xfrm>
          <a:prstGeom prst="rect">
            <a:avLst/>
          </a:prstGeom>
          <a:noFill/>
          <a:ln>
            <a:noFill/>
          </a:ln>
        </p:spPr>
      </p:pic>
      <p:pic>
        <p:nvPicPr>
          <p:cNvPr id="357" name="Google Shape;357;p10"/>
          <p:cNvPicPr preferRelativeResize="0"/>
          <p:nvPr/>
        </p:nvPicPr>
        <p:blipFill rotWithShape="1">
          <a:blip r:embed="rId5">
            <a:alphaModFix/>
          </a:blip>
          <a:srcRect l="13540" r="10599"/>
          <a:stretch/>
        </p:blipFill>
        <p:spPr>
          <a:xfrm>
            <a:off x="8381308" y="1289512"/>
            <a:ext cx="1348153" cy="1230166"/>
          </a:xfrm>
          <a:prstGeom prst="rect">
            <a:avLst/>
          </a:prstGeom>
          <a:noFill/>
          <a:ln>
            <a:noFill/>
          </a:ln>
        </p:spPr>
      </p:pic>
      <p:pic>
        <p:nvPicPr>
          <p:cNvPr id="358" name="Google Shape;358;p10"/>
          <p:cNvPicPr preferRelativeResize="0"/>
          <p:nvPr/>
        </p:nvPicPr>
        <p:blipFill rotWithShape="1">
          <a:blip r:embed="rId6">
            <a:alphaModFix/>
          </a:blip>
          <a:srcRect l="12150" r="15592"/>
          <a:stretch/>
        </p:blipFill>
        <p:spPr>
          <a:xfrm>
            <a:off x="1316619" y="1291067"/>
            <a:ext cx="1332125" cy="1265156"/>
          </a:xfrm>
          <a:prstGeom prst="rect">
            <a:avLst/>
          </a:prstGeom>
          <a:noFill/>
          <a:ln>
            <a:noFill/>
          </a:ln>
        </p:spPr>
      </p:pic>
      <p:pic>
        <p:nvPicPr>
          <p:cNvPr id="359" name="Google Shape;359;p10"/>
          <p:cNvPicPr preferRelativeResize="0"/>
          <p:nvPr/>
        </p:nvPicPr>
        <p:blipFill rotWithShape="1">
          <a:blip r:embed="rId7">
            <a:alphaModFix/>
          </a:blip>
          <a:srcRect l="18143" t="9155" r="15982" b="3607"/>
          <a:stretch/>
        </p:blipFill>
        <p:spPr>
          <a:xfrm rot="5400000">
            <a:off x="2772249" y="1239573"/>
            <a:ext cx="1265158" cy="1368152"/>
          </a:xfrm>
          <a:prstGeom prst="rect">
            <a:avLst/>
          </a:prstGeom>
          <a:noFill/>
          <a:ln>
            <a:noFill/>
          </a:ln>
        </p:spPr>
      </p:pic>
      <p:sp>
        <p:nvSpPr>
          <p:cNvPr id="360" name="Google Shape;360;p10"/>
          <p:cNvSpPr txBox="1"/>
          <p:nvPr/>
        </p:nvSpPr>
        <p:spPr>
          <a:xfrm>
            <a:off x="560510" y="4762053"/>
            <a:ext cx="9217024" cy="13164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업체별 </a:t>
            </a:r>
            <a:r>
              <a:rPr lang="en-US" sz="1400">
                <a:solidFill>
                  <a:srgbClr val="FF0000"/>
                </a:solidFill>
                <a:latin typeface="Malgun Gothic"/>
                <a:ea typeface="Malgun Gothic"/>
                <a:cs typeface="Malgun Gothic"/>
                <a:sym typeface="Malgun Gothic"/>
              </a:rPr>
              <a:t>Edge 서버와 수집 설비별 Edge IoT 장치</a:t>
            </a:r>
            <a:r>
              <a:rPr lang="en-US" sz="1400">
                <a:solidFill>
                  <a:schemeClr val="dk1"/>
                </a:solidFill>
                <a:latin typeface="Malgun Gothic"/>
                <a:ea typeface="Malgun Gothic"/>
                <a:cs typeface="Malgun Gothic"/>
                <a:sym typeface="Malgun Gothic"/>
              </a:rPr>
              <a:t> 설치</a:t>
            </a:r>
            <a:endParaRPr sz="1400">
              <a:solidFill>
                <a:schemeClr val="dk1"/>
              </a:solidFill>
              <a:latin typeface="Malgun Gothic"/>
              <a:ea typeface="Malgun Gothic"/>
              <a:cs typeface="Malgun Gothic"/>
              <a:sym typeface="Malgun Gothic"/>
            </a:endParaRPr>
          </a:p>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MES 시스템, POP 시스템 그리고 제조데이터에 필요한 PLC와 네트워크 허브 구축</a:t>
            </a:r>
            <a:endParaRPr sz="1400">
              <a:solidFill>
                <a:schemeClr val="dk1"/>
              </a:solidFill>
              <a:latin typeface="Malgun Gothic"/>
              <a:ea typeface="Malgun Gothic"/>
              <a:cs typeface="Malgun Gothic"/>
              <a:sym typeface="Malgun Gothic"/>
            </a:endParaRPr>
          </a:p>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제조데이터 수집에 필요한 </a:t>
            </a:r>
            <a:r>
              <a:rPr lang="en-US" sz="1400">
                <a:solidFill>
                  <a:srgbClr val="FF0000"/>
                </a:solidFill>
                <a:latin typeface="Malgun Gothic"/>
                <a:ea typeface="Malgun Gothic"/>
                <a:cs typeface="Malgun Gothic"/>
                <a:sym typeface="Malgun Gothic"/>
              </a:rPr>
              <a:t>진동센서, 전력센서, 컨트롤러</a:t>
            </a:r>
            <a:r>
              <a:rPr lang="en-US" sz="1400">
                <a:solidFill>
                  <a:schemeClr val="dk1"/>
                </a:solidFill>
                <a:latin typeface="Malgun Gothic"/>
                <a:ea typeface="Malgun Gothic"/>
                <a:cs typeface="Malgun Gothic"/>
                <a:sym typeface="Malgun Gothic"/>
              </a:rPr>
              <a:t>가 지정된 설비에 설치</a:t>
            </a:r>
            <a:endParaRPr sz="1400">
              <a:solidFill>
                <a:schemeClr val="dk1"/>
              </a:solidFill>
              <a:latin typeface="Malgun Gothic"/>
              <a:ea typeface="Malgun Gothic"/>
              <a:cs typeface="Malgun Gothic"/>
              <a:sym typeface="Malgun Gothic"/>
            </a:endParaRPr>
          </a:p>
        </p:txBody>
      </p:sp>
      <p:pic>
        <p:nvPicPr>
          <p:cNvPr id="361" name="Google Shape;361;p10" descr="A picture containing text&#10;&#10;Description automatically generated"/>
          <p:cNvPicPr preferRelativeResize="0"/>
          <p:nvPr/>
        </p:nvPicPr>
        <p:blipFill rotWithShape="1">
          <a:blip r:embed="rId8">
            <a:alphaModFix/>
          </a:blip>
          <a:srcRect l="33770" t="56251" r="33229" b="2"/>
          <a:stretch/>
        </p:blipFill>
        <p:spPr>
          <a:xfrm>
            <a:off x="4136193" y="1277265"/>
            <a:ext cx="1348153" cy="1282668"/>
          </a:xfrm>
          <a:prstGeom prst="rect">
            <a:avLst/>
          </a:prstGeom>
          <a:noFill/>
          <a:ln>
            <a:noFill/>
          </a:ln>
        </p:spPr>
      </p:pic>
      <p:sp>
        <p:nvSpPr>
          <p:cNvPr id="362" name="Google Shape;362;p10"/>
          <p:cNvSpPr/>
          <p:nvPr/>
        </p:nvSpPr>
        <p:spPr>
          <a:xfrm>
            <a:off x="4916994" y="1927355"/>
            <a:ext cx="504056" cy="576064"/>
          </a:xfrm>
          <a:prstGeom prst="rect">
            <a:avLst/>
          </a:prstGeom>
          <a:noFill/>
          <a:ln w="25400" cap="flat" cmpd="sng">
            <a:solidFill>
              <a:srgbClr val="FF0D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1"/>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2. IoT 데이터 수집 장치 S/W</a:t>
            </a:r>
            <a:endParaRPr/>
          </a:p>
        </p:txBody>
      </p:sp>
      <p:sp>
        <p:nvSpPr>
          <p:cNvPr id="368" name="Google Shape;368;p11"/>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369" name="Google Shape;369;p11"/>
          <p:cNvGraphicFramePr/>
          <p:nvPr/>
        </p:nvGraphicFramePr>
        <p:xfrm>
          <a:off x="514048" y="692696"/>
          <a:ext cx="9277075" cy="5760650"/>
        </p:xfrm>
        <a:graphic>
          <a:graphicData uri="http://schemas.openxmlformats.org/drawingml/2006/table">
            <a:tbl>
              <a:tblPr firstRow="1" bandRow="1">
                <a:noFill/>
                <a:tableStyleId>{335682DB-4451-482B-B81D-CBF10C3E13F3}</a:tableStyleId>
              </a:tblPr>
              <a:tblGrid>
                <a:gridCol w="9277075">
                  <a:extLst>
                    <a:ext uri="{9D8B030D-6E8A-4147-A177-3AD203B41FA5}">
                      <a16:colId xmlns:a16="http://schemas.microsoft.com/office/drawing/2014/main" val="20000"/>
                    </a:ext>
                  </a:extLst>
                </a:gridCol>
              </a:tblGrid>
              <a:tr h="421425">
                <a:tc>
                  <a:txBody>
                    <a:bodyPr/>
                    <a:lstStyle/>
                    <a:p>
                      <a:pPr marL="0" marR="0" lvl="0" indent="0" algn="ctr" rtl="0">
                        <a:spcBef>
                          <a:spcPts val="0"/>
                        </a:spcBef>
                        <a:spcAft>
                          <a:spcPts val="0"/>
                        </a:spcAft>
                        <a:buNone/>
                      </a:pPr>
                      <a:r>
                        <a:rPr lang="en-US" sz="1400" u="none" strike="noStrike" cap="none">
                          <a:solidFill>
                            <a:schemeClr val="dk1"/>
                          </a:solidFill>
                        </a:rPr>
                        <a:t>IoT 데이터 수집 환경</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339225">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370" name="Google Shape;370;p11"/>
          <p:cNvPicPr preferRelativeResize="0"/>
          <p:nvPr/>
        </p:nvPicPr>
        <p:blipFill rotWithShape="1">
          <a:blip r:embed="rId3">
            <a:alphaModFix/>
          </a:blip>
          <a:srcRect l="652" r="4531" b="12584"/>
          <a:stretch/>
        </p:blipFill>
        <p:spPr>
          <a:xfrm>
            <a:off x="4550954" y="1450699"/>
            <a:ext cx="3878005" cy="2245759"/>
          </a:xfrm>
          <a:prstGeom prst="rect">
            <a:avLst/>
          </a:prstGeom>
          <a:noFill/>
          <a:ln w="19050" cap="flat" cmpd="sng">
            <a:solidFill>
              <a:srgbClr val="BFBFBF"/>
            </a:solidFill>
            <a:prstDash val="solid"/>
            <a:round/>
            <a:headEnd type="none" w="sm" len="sm"/>
            <a:tailEnd type="none" w="sm" len="sm"/>
          </a:ln>
        </p:spPr>
      </p:pic>
      <p:sp>
        <p:nvSpPr>
          <p:cNvPr id="371" name="Google Shape;371;p11"/>
          <p:cNvSpPr txBox="1"/>
          <p:nvPr/>
        </p:nvSpPr>
        <p:spPr>
          <a:xfrm>
            <a:off x="628936" y="4510887"/>
            <a:ext cx="9277064" cy="13164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진동, 전력 및 제조데이터를 IoT 장치를 통해 수집.</a:t>
            </a:r>
            <a:endParaRPr sz="1400">
              <a:solidFill>
                <a:schemeClr val="dk1"/>
              </a:solidFill>
              <a:latin typeface="Malgun Gothic"/>
              <a:ea typeface="Malgun Gothic"/>
              <a:cs typeface="Malgun Gothic"/>
              <a:sym typeface="Malgun Gothic"/>
            </a:endParaRPr>
          </a:p>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데이터 수집을 위해 데이터 흐름을 확인할 수 있는 </a:t>
            </a:r>
            <a:r>
              <a:rPr lang="en-US" sz="1400">
                <a:solidFill>
                  <a:srgbClr val="FF0000"/>
                </a:solidFill>
                <a:latin typeface="Malgun Gothic"/>
                <a:ea typeface="Malgun Gothic"/>
                <a:cs typeface="Malgun Gothic"/>
                <a:sym typeface="Malgun Gothic"/>
              </a:rPr>
              <a:t>Flow based Programming 기반 프레임워크 사용</a:t>
            </a:r>
            <a:r>
              <a:rPr lang="en-US" sz="1400">
                <a:solidFill>
                  <a:schemeClr val="dk1"/>
                </a:solidFill>
                <a:latin typeface="Malgun Gothic"/>
                <a:ea typeface="Malgun Gothic"/>
                <a:cs typeface="Malgun Gothic"/>
                <a:sym typeface="Malgun Gothic"/>
              </a:rPr>
              <a:t>.</a:t>
            </a:r>
            <a:endParaRPr/>
          </a:p>
          <a:p>
            <a:pPr marL="171450" marR="0" lvl="0" indent="-171450" algn="l" rtl="0">
              <a:lnSpc>
                <a:spcPct val="20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노드와 노드를 연결하는 와이어 정보를 추상화하여 서비스 구축.</a:t>
            </a:r>
            <a:endParaRPr/>
          </a:p>
        </p:txBody>
      </p:sp>
      <p:pic>
        <p:nvPicPr>
          <p:cNvPr id="372" name="Google Shape;372;p11" descr="A picture containing text&#10;&#10;Description automatically generated"/>
          <p:cNvPicPr preferRelativeResize="0"/>
          <p:nvPr/>
        </p:nvPicPr>
        <p:blipFill rotWithShape="1">
          <a:blip r:embed="rId4">
            <a:alphaModFix/>
          </a:blip>
          <a:srcRect l="33770" t="56251" r="33229" b="2"/>
          <a:stretch/>
        </p:blipFill>
        <p:spPr>
          <a:xfrm>
            <a:off x="1057814" y="1459923"/>
            <a:ext cx="3067911" cy="2918891"/>
          </a:xfrm>
          <a:prstGeom prst="rect">
            <a:avLst/>
          </a:prstGeom>
          <a:noFill/>
          <a:ln>
            <a:noFill/>
          </a:ln>
        </p:spPr>
      </p:pic>
      <p:sp>
        <p:nvSpPr>
          <p:cNvPr id="373" name="Google Shape;373;p11"/>
          <p:cNvSpPr/>
          <p:nvPr/>
        </p:nvSpPr>
        <p:spPr>
          <a:xfrm>
            <a:off x="3034280" y="3146857"/>
            <a:ext cx="978046" cy="1029971"/>
          </a:xfrm>
          <a:prstGeom prst="rect">
            <a:avLst/>
          </a:prstGeom>
          <a:noFill/>
          <a:ln w="57150" cap="flat" cmpd="sng">
            <a:solidFill>
              <a:srgbClr val="FF0D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374" name="Google Shape;374;p11"/>
          <p:cNvPicPr preferRelativeResize="0"/>
          <p:nvPr/>
        </p:nvPicPr>
        <p:blipFill rotWithShape="1">
          <a:blip r:embed="rId5">
            <a:alphaModFix/>
          </a:blip>
          <a:srcRect/>
          <a:stretch/>
        </p:blipFill>
        <p:spPr>
          <a:xfrm>
            <a:off x="5529000" y="2598329"/>
            <a:ext cx="3773147" cy="2431363"/>
          </a:xfrm>
          <a:prstGeom prst="rect">
            <a:avLst/>
          </a:prstGeom>
          <a:noFill/>
          <a:ln w="28575" cap="flat" cmpd="sng">
            <a:solidFill>
              <a:srgbClr val="BFBFBF"/>
            </a:solidFill>
            <a:prstDash val="solid"/>
            <a:round/>
            <a:headEnd type="none" w="sm" len="sm"/>
            <a:tailEnd type="none" w="sm" len="sm"/>
          </a:ln>
        </p:spPr>
      </p:pic>
      <p:sp>
        <p:nvSpPr>
          <p:cNvPr id="375" name="Google Shape;375;p11"/>
          <p:cNvSpPr/>
          <p:nvPr/>
        </p:nvSpPr>
        <p:spPr>
          <a:xfrm>
            <a:off x="6304516" y="2014723"/>
            <a:ext cx="339963" cy="310629"/>
          </a:xfrm>
          <a:prstGeom prst="rect">
            <a:avLst/>
          </a:prstGeom>
          <a:noFill/>
          <a:ln w="38100" cap="flat" cmpd="sng">
            <a:solidFill>
              <a:srgbClr val="FF0D0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376" name="Google Shape;376;p11"/>
          <p:cNvCxnSpPr>
            <a:stCxn id="373" idx="3"/>
            <a:endCxn id="370" idx="1"/>
          </p:cNvCxnSpPr>
          <p:nvPr/>
        </p:nvCxnSpPr>
        <p:spPr>
          <a:xfrm rot="10800000" flipH="1">
            <a:off x="4012326" y="2573443"/>
            <a:ext cx="538500" cy="1088400"/>
          </a:xfrm>
          <a:prstGeom prst="curvedConnector3">
            <a:avLst>
              <a:gd name="adj1" fmla="val 50012"/>
            </a:avLst>
          </a:prstGeom>
          <a:noFill/>
          <a:ln w="38100" cap="flat" cmpd="sng">
            <a:solidFill>
              <a:srgbClr val="FF0000"/>
            </a:solidFill>
            <a:prstDash val="dot"/>
            <a:round/>
            <a:headEnd type="none" w="sm" len="sm"/>
            <a:tailEnd type="triangle" w="med" len="med"/>
          </a:ln>
        </p:spPr>
      </p:cxnSp>
      <p:cxnSp>
        <p:nvCxnSpPr>
          <p:cNvPr id="377" name="Google Shape;377;p11"/>
          <p:cNvCxnSpPr>
            <a:stCxn id="375" idx="3"/>
            <a:endCxn id="374" idx="0"/>
          </p:cNvCxnSpPr>
          <p:nvPr/>
        </p:nvCxnSpPr>
        <p:spPr>
          <a:xfrm>
            <a:off x="6644479" y="2170038"/>
            <a:ext cx="771000" cy="428400"/>
          </a:xfrm>
          <a:prstGeom prst="curvedConnector2">
            <a:avLst/>
          </a:prstGeom>
          <a:noFill/>
          <a:ln w="38100" cap="flat" cmpd="sng">
            <a:solidFill>
              <a:srgbClr val="FF0000"/>
            </a:solidFill>
            <a:prstDash val="dash"/>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2"/>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sp>
        <p:nvSpPr>
          <p:cNvPr id="383" name="Google Shape;383;p12"/>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2. IoT 데이터 수집 장치 S/W</a:t>
            </a:r>
            <a:endParaRPr/>
          </a:p>
        </p:txBody>
      </p:sp>
      <p:graphicFrame>
        <p:nvGraphicFramePr>
          <p:cNvPr id="384" name="Google Shape;384;p12"/>
          <p:cNvGraphicFramePr/>
          <p:nvPr/>
        </p:nvGraphicFramePr>
        <p:xfrm>
          <a:off x="514048" y="692696"/>
          <a:ext cx="9277075" cy="5760650"/>
        </p:xfrm>
        <a:graphic>
          <a:graphicData uri="http://schemas.openxmlformats.org/drawingml/2006/table">
            <a:tbl>
              <a:tblPr firstRow="1" bandRow="1">
                <a:noFill/>
                <a:tableStyleId>{335682DB-4451-482B-B81D-CBF10C3E13F3}</a:tableStyleId>
              </a:tblPr>
              <a:tblGrid>
                <a:gridCol w="9277075">
                  <a:extLst>
                    <a:ext uri="{9D8B030D-6E8A-4147-A177-3AD203B41FA5}">
                      <a16:colId xmlns:a16="http://schemas.microsoft.com/office/drawing/2014/main" val="20000"/>
                    </a:ext>
                  </a:extLst>
                </a:gridCol>
              </a:tblGrid>
              <a:tr h="421425">
                <a:tc>
                  <a:txBody>
                    <a:bodyPr/>
                    <a:lstStyle/>
                    <a:p>
                      <a:pPr marL="0" marR="0" lvl="0" indent="0" algn="ctr" rtl="0">
                        <a:spcBef>
                          <a:spcPts val="0"/>
                        </a:spcBef>
                        <a:spcAft>
                          <a:spcPts val="0"/>
                        </a:spcAft>
                        <a:buNone/>
                      </a:pPr>
                      <a:r>
                        <a:rPr lang="en-US" sz="1400">
                          <a:solidFill>
                            <a:schemeClr val="dk1"/>
                          </a:solidFill>
                        </a:rPr>
                        <a:t>클라우드 환경</a:t>
                      </a:r>
                      <a:endParaRPr sz="140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339225">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385" name="Google Shape;385;p12"/>
          <p:cNvPicPr preferRelativeResize="0"/>
          <p:nvPr/>
        </p:nvPicPr>
        <p:blipFill rotWithShape="1">
          <a:blip r:embed="rId3">
            <a:alphaModFix/>
          </a:blip>
          <a:srcRect/>
          <a:stretch/>
        </p:blipFill>
        <p:spPr>
          <a:xfrm>
            <a:off x="553605" y="1116953"/>
            <a:ext cx="5760640" cy="2235486"/>
          </a:xfrm>
          <a:prstGeom prst="rect">
            <a:avLst/>
          </a:prstGeom>
          <a:noFill/>
          <a:ln w="12700" cap="flat" cmpd="sng">
            <a:solidFill>
              <a:schemeClr val="dk1"/>
            </a:solidFill>
            <a:prstDash val="solid"/>
            <a:round/>
            <a:headEnd type="none" w="sm" len="sm"/>
            <a:tailEnd type="none" w="sm" len="sm"/>
          </a:ln>
        </p:spPr>
      </p:pic>
      <p:pic>
        <p:nvPicPr>
          <p:cNvPr id="386" name="Google Shape;386;p12"/>
          <p:cNvPicPr preferRelativeResize="0"/>
          <p:nvPr/>
        </p:nvPicPr>
        <p:blipFill rotWithShape="1">
          <a:blip r:embed="rId4">
            <a:alphaModFix/>
          </a:blip>
          <a:srcRect/>
          <a:stretch/>
        </p:blipFill>
        <p:spPr>
          <a:xfrm>
            <a:off x="553606" y="3419492"/>
            <a:ext cx="2705770" cy="1666301"/>
          </a:xfrm>
          <a:prstGeom prst="rect">
            <a:avLst/>
          </a:prstGeom>
          <a:noFill/>
          <a:ln w="12700" cap="flat" cmpd="sng">
            <a:solidFill>
              <a:schemeClr val="dk1"/>
            </a:solidFill>
            <a:prstDash val="solid"/>
            <a:round/>
            <a:headEnd type="none" w="sm" len="sm"/>
            <a:tailEnd type="none" w="sm" len="sm"/>
          </a:ln>
        </p:spPr>
      </p:pic>
      <p:pic>
        <p:nvPicPr>
          <p:cNvPr id="387" name="Google Shape;387;p12"/>
          <p:cNvPicPr preferRelativeResize="0"/>
          <p:nvPr/>
        </p:nvPicPr>
        <p:blipFill rotWithShape="1">
          <a:blip r:embed="rId5">
            <a:alphaModFix/>
          </a:blip>
          <a:srcRect/>
          <a:stretch/>
        </p:blipFill>
        <p:spPr>
          <a:xfrm>
            <a:off x="3351096" y="3419492"/>
            <a:ext cx="2963149" cy="1666301"/>
          </a:xfrm>
          <a:prstGeom prst="rect">
            <a:avLst/>
          </a:prstGeom>
          <a:noFill/>
          <a:ln w="12700" cap="flat" cmpd="sng">
            <a:solidFill>
              <a:schemeClr val="dk1"/>
            </a:solidFill>
            <a:prstDash val="solid"/>
            <a:round/>
            <a:headEnd type="none" w="sm" len="sm"/>
            <a:tailEnd type="none" w="sm" len="sm"/>
          </a:ln>
        </p:spPr>
      </p:pic>
      <p:sp>
        <p:nvSpPr>
          <p:cNvPr id="388" name="Google Shape;388;p12"/>
          <p:cNvSpPr txBox="1"/>
          <p:nvPr/>
        </p:nvSpPr>
        <p:spPr>
          <a:xfrm>
            <a:off x="495300" y="5108486"/>
            <a:ext cx="9354244" cy="13221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200000"/>
              </a:lnSpc>
              <a:spcBef>
                <a:spcPts val="0"/>
              </a:spcBef>
              <a:spcAft>
                <a:spcPts val="0"/>
              </a:spcAft>
              <a:buClr>
                <a:srgbClr val="000000"/>
              </a:buClr>
              <a:buSzPts val="1400"/>
              <a:buFont typeface="Arial"/>
              <a:buChar char="•"/>
            </a:pPr>
            <a:r>
              <a:rPr lang="en-US" sz="1400">
                <a:solidFill>
                  <a:srgbClr val="000000"/>
                </a:solidFill>
                <a:latin typeface="Noto Sans"/>
                <a:ea typeface="Noto Sans"/>
                <a:cs typeface="Noto Sans"/>
                <a:sym typeface="Noto Sans"/>
              </a:rPr>
              <a:t>클라우드 플랫폼을 활용한 유연성 확보</a:t>
            </a:r>
            <a:endParaRPr sz="1400" b="0" i="0">
              <a:solidFill>
                <a:srgbClr val="000000"/>
              </a:solidFill>
              <a:latin typeface="Noto Sans"/>
              <a:ea typeface="Noto Sans"/>
              <a:cs typeface="Noto Sans"/>
              <a:sym typeface="Noto Sans"/>
            </a:endParaRPr>
          </a:p>
          <a:p>
            <a:pPr marL="171450" marR="0" lvl="0" indent="-171450" algn="l" rtl="0">
              <a:lnSpc>
                <a:spcPct val="200000"/>
              </a:lnSpc>
              <a:spcBef>
                <a:spcPts val="0"/>
              </a:spcBef>
              <a:spcAft>
                <a:spcPts val="0"/>
              </a:spcAft>
              <a:buClr>
                <a:srgbClr val="000000"/>
              </a:buClr>
              <a:buSzPts val="1400"/>
              <a:buFont typeface="Arial"/>
              <a:buChar char="•"/>
            </a:pPr>
            <a:r>
              <a:rPr lang="en-US" sz="1400" b="0" i="0">
                <a:solidFill>
                  <a:srgbClr val="000000"/>
                </a:solidFill>
                <a:latin typeface="Noto Sans"/>
                <a:ea typeface="Noto Sans"/>
                <a:cs typeface="Noto Sans"/>
                <a:sym typeface="Noto Sans"/>
              </a:rPr>
              <a:t>투자 비용 절감 및 개발 환경을 구성하는 시간 단축</a:t>
            </a:r>
            <a:endParaRPr sz="1400" b="0" i="0">
              <a:solidFill>
                <a:srgbClr val="000000"/>
              </a:solidFill>
              <a:latin typeface="Noto Sans"/>
              <a:ea typeface="Noto Sans"/>
              <a:cs typeface="Noto Sans"/>
              <a:sym typeface="Noto Sans"/>
            </a:endParaRPr>
          </a:p>
          <a:p>
            <a:pPr marL="171450" marR="0" lvl="0" indent="-171450" algn="l" rtl="0">
              <a:lnSpc>
                <a:spcPct val="200000"/>
              </a:lnSpc>
              <a:spcBef>
                <a:spcPts val="0"/>
              </a:spcBef>
              <a:spcAft>
                <a:spcPts val="0"/>
              </a:spcAft>
              <a:buClr>
                <a:srgbClr val="000000"/>
              </a:buClr>
              <a:buSzPts val="1400"/>
              <a:buFont typeface="Arial"/>
              <a:buChar char="•"/>
            </a:pPr>
            <a:r>
              <a:rPr lang="en-US" sz="1400" b="0" i="0">
                <a:solidFill>
                  <a:srgbClr val="000000"/>
                </a:solidFill>
                <a:latin typeface="Noto Sans"/>
                <a:ea typeface="Noto Sans"/>
                <a:cs typeface="Noto Sans"/>
                <a:sym typeface="Noto Sans"/>
              </a:rPr>
              <a:t>애플리케이션이 필요할 때 즉시 사용이 자유롭고 빠르게 개발환경</a:t>
            </a:r>
            <a:r>
              <a:rPr lang="en-US" sz="1400">
                <a:solidFill>
                  <a:srgbClr val="000000"/>
                </a:solidFill>
                <a:latin typeface="Noto Sans"/>
                <a:ea typeface="Noto Sans"/>
                <a:cs typeface="Noto Sans"/>
                <a:sym typeface="Noto Sans"/>
              </a:rPr>
              <a:t> </a:t>
            </a:r>
            <a:r>
              <a:rPr lang="en-US" sz="1400" b="0" i="0">
                <a:solidFill>
                  <a:srgbClr val="000000"/>
                </a:solidFill>
                <a:latin typeface="Noto Sans"/>
                <a:ea typeface="Noto Sans"/>
                <a:cs typeface="Noto Sans"/>
                <a:sym typeface="Noto Sans"/>
              </a:rPr>
              <a:t>구성이 가능</a:t>
            </a:r>
            <a:endParaRPr sz="1400" b="0" i="0">
              <a:solidFill>
                <a:srgbClr val="000000"/>
              </a:solidFill>
              <a:latin typeface="Noto Sans"/>
              <a:ea typeface="Noto Sans"/>
              <a:cs typeface="Noto Sans"/>
              <a:sym typeface="Noto Sans"/>
            </a:endParaRPr>
          </a:p>
        </p:txBody>
      </p:sp>
      <p:sp>
        <p:nvSpPr>
          <p:cNvPr id="389" name="Google Shape;389;p12"/>
          <p:cNvSpPr txBox="1"/>
          <p:nvPr/>
        </p:nvSpPr>
        <p:spPr>
          <a:xfrm>
            <a:off x="6387619" y="3455740"/>
            <a:ext cx="3403493" cy="185416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300"/>
              <a:buFont typeface="Arial"/>
              <a:buChar char="•"/>
            </a:pPr>
            <a:r>
              <a:rPr lang="en-US" sz="1300" b="1">
                <a:solidFill>
                  <a:schemeClr val="dk1"/>
                </a:solidFill>
                <a:latin typeface="Malgun Gothic"/>
                <a:ea typeface="Malgun Gothic"/>
                <a:cs typeface="Malgun Gothic"/>
                <a:sym typeface="Malgun Gothic"/>
              </a:rPr>
              <a:t>웹 서버</a:t>
            </a:r>
            <a:endParaRPr sz="1300" b="1">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1300" b="1">
                <a:solidFill>
                  <a:schemeClr val="dk1"/>
                </a:solidFill>
                <a:latin typeface="Malgun Gothic"/>
                <a:ea typeface="Malgun Gothic"/>
                <a:cs typeface="Malgun Gothic"/>
                <a:sym typeface="Malgun Gothic"/>
              </a:rPr>
              <a:t>   : </a:t>
            </a:r>
            <a:r>
              <a:rPr lang="en-US" sz="1300">
                <a:solidFill>
                  <a:schemeClr val="dk1"/>
                </a:solidFill>
                <a:latin typeface="Malgun Gothic"/>
                <a:ea typeface="Malgun Gothic"/>
                <a:cs typeface="Malgun Gothic"/>
                <a:sym typeface="Malgun Gothic"/>
              </a:rPr>
              <a:t>최적가공조건 관련 웹 서버 </a:t>
            </a:r>
            <a:endParaRPr sz="1300" b="1">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300"/>
              <a:buFont typeface="Arial"/>
              <a:buChar char="•"/>
            </a:pPr>
            <a:r>
              <a:rPr lang="en-US" sz="1300" b="1">
                <a:solidFill>
                  <a:schemeClr val="dk1"/>
                </a:solidFill>
                <a:latin typeface="Malgun Gothic"/>
                <a:ea typeface="Malgun Gothic"/>
                <a:cs typeface="Malgun Gothic"/>
                <a:sym typeface="Malgun Gothic"/>
              </a:rPr>
              <a:t>데이터베이스</a:t>
            </a:r>
            <a:endParaRPr sz="1300" b="1">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1300">
                <a:solidFill>
                  <a:schemeClr val="dk1"/>
                </a:solidFill>
                <a:latin typeface="Malgun Gothic"/>
                <a:ea typeface="Malgun Gothic"/>
                <a:cs typeface="Malgun Gothic"/>
                <a:sym typeface="Malgun Gothic"/>
              </a:rPr>
              <a:t>   : 진동, 전력 및 제조데이터 적재</a:t>
            </a:r>
            <a:endParaRPr/>
          </a:p>
          <a:p>
            <a:pPr marL="171450" marR="0" lvl="0" indent="-171450" algn="l" rtl="0">
              <a:lnSpc>
                <a:spcPct val="150000"/>
              </a:lnSpc>
              <a:spcBef>
                <a:spcPts val="0"/>
              </a:spcBef>
              <a:spcAft>
                <a:spcPts val="0"/>
              </a:spcAft>
              <a:buClr>
                <a:schemeClr val="dk1"/>
              </a:buClr>
              <a:buSzPts val="1300"/>
              <a:buFont typeface="Arial"/>
              <a:buChar char="•"/>
            </a:pPr>
            <a:r>
              <a:rPr lang="en-US" sz="1300" b="1">
                <a:solidFill>
                  <a:schemeClr val="dk1"/>
                </a:solidFill>
                <a:latin typeface="Malgun Gothic"/>
                <a:ea typeface="Malgun Gothic"/>
                <a:cs typeface="Malgun Gothic"/>
                <a:sym typeface="Malgun Gothic"/>
              </a:rPr>
              <a:t> 대시보드 서비스</a:t>
            </a:r>
            <a:endParaRPr sz="1300" b="1">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1300">
                <a:solidFill>
                  <a:schemeClr val="dk1"/>
                </a:solidFill>
                <a:latin typeface="Malgun Gothic"/>
                <a:ea typeface="Malgun Gothic"/>
                <a:cs typeface="Malgun Gothic"/>
                <a:sym typeface="Malgun Gothic"/>
              </a:rPr>
              <a:t>   : 진동, 전력 및 제조데이터 시각화</a:t>
            </a:r>
            <a:endParaRPr/>
          </a:p>
        </p:txBody>
      </p:sp>
      <p:sp>
        <p:nvSpPr>
          <p:cNvPr id="390" name="Google Shape;390;p12"/>
          <p:cNvSpPr/>
          <p:nvPr/>
        </p:nvSpPr>
        <p:spPr>
          <a:xfrm>
            <a:off x="5577291" y="2358088"/>
            <a:ext cx="868760" cy="513944"/>
          </a:xfrm>
          <a:prstGeom prst="notchedRightArrow">
            <a:avLst>
              <a:gd name="adj1" fmla="val 50000"/>
              <a:gd name="adj2" fmla="val 50000"/>
            </a:avLst>
          </a:prstGeom>
          <a:solidFill>
            <a:schemeClr val="accent2"/>
          </a:solidFill>
          <a:ln w="25400" cap="flat" cmpd="sng">
            <a:solidFill>
              <a:srgbClr val="A7EB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391" name="Google Shape;391;p12"/>
          <p:cNvPicPr preferRelativeResize="0"/>
          <p:nvPr/>
        </p:nvPicPr>
        <p:blipFill rotWithShape="1">
          <a:blip r:embed="rId6">
            <a:alphaModFix/>
          </a:blip>
          <a:srcRect/>
          <a:stretch/>
        </p:blipFill>
        <p:spPr>
          <a:xfrm>
            <a:off x="6423968" y="1176663"/>
            <a:ext cx="2805343" cy="1707316"/>
          </a:xfrm>
          <a:prstGeom prst="rect">
            <a:avLst/>
          </a:prstGeom>
          <a:noFill/>
          <a:ln>
            <a:noFill/>
          </a:ln>
        </p:spPr>
      </p:pic>
      <p:sp>
        <p:nvSpPr>
          <p:cNvPr id="392" name="Google Shape;392;p12"/>
          <p:cNvSpPr txBox="1"/>
          <p:nvPr/>
        </p:nvSpPr>
        <p:spPr>
          <a:xfrm>
            <a:off x="6423968" y="1112157"/>
            <a:ext cx="28121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FF0000"/>
                </a:solidFill>
                <a:latin typeface="Malgun Gothic"/>
                <a:ea typeface="Malgun Gothic"/>
                <a:cs typeface="Malgun Gothic"/>
                <a:sym typeface="Malgun Gothic"/>
              </a:rPr>
              <a:t>웹 서버  </a:t>
            </a:r>
            <a:endParaRPr sz="1800" b="1">
              <a:solidFill>
                <a:srgbClr val="FF0000"/>
              </a:solidFill>
              <a:latin typeface="Malgun Gothic"/>
              <a:ea typeface="Malgun Gothic"/>
              <a:cs typeface="Malgun Gothic"/>
              <a:sym typeface="Malgun Gothic"/>
            </a:endParaRPr>
          </a:p>
        </p:txBody>
      </p:sp>
      <p:pic>
        <p:nvPicPr>
          <p:cNvPr id="393" name="Google Shape;393;p12"/>
          <p:cNvPicPr preferRelativeResize="0"/>
          <p:nvPr/>
        </p:nvPicPr>
        <p:blipFill rotWithShape="1">
          <a:blip r:embed="rId7">
            <a:alphaModFix/>
          </a:blip>
          <a:srcRect/>
          <a:stretch/>
        </p:blipFill>
        <p:spPr>
          <a:xfrm>
            <a:off x="6659808" y="1487223"/>
            <a:ext cx="3003627" cy="1633841"/>
          </a:xfrm>
          <a:prstGeom prst="rect">
            <a:avLst/>
          </a:prstGeom>
          <a:noFill/>
          <a:ln w="9525" cap="flat" cmpd="sng">
            <a:solidFill>
              <a:srgbClr val="0070C0"/>
            </a:solidFill>
            <a:prstDash val="solid"/>
            <a:round/>
            <a:headEnd type="none" w="sm" len="sm"/>
            <a:tailEnd type="none" w="sm" len="sm"/>
          </a:ln>
        </p:spPr>
      </p:pic>
      <p:sp>
        <p:nvSpPr>
          <p:cNvPr id="394" name="Google Shape;394;p12"/>
          <p:cNvSpPr txBox="1"/>
          <p:nvPr/>
        </p:nvSpPr>
        <p:spPr>
          <a:xfrm>
            <a:off x="6659808" y="1472106"/>
            <a:ext cx="296314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FF0000"/>
                </a:solidFill>
                <a:latin typeface="Malgun Gothic"/>
                <a:ea typeface="Malgun Gothic"/>
                <a:cs typeface="Malgun Gothic"/>
                <a:sym typeface="Malgun Gothic"/>
              </a:rPr>
              <a:t>데이터베이스</a:t>
            </a:r>
            <a:endParaRPr sz="1800" b="1">
              <a:solidFill>
                <a:srgbClr val="FF0000"/>
              </a:solidFill>
              <a:latin typeface="Malgun Gothic"/>
              <a:ea typeface="Malgun Gothic"/>
              <a:cs typeface="Malgun Gothic"/>
              <a:sym typeface="Malgun Gothic"/>
            </a:endParaRPr>
          </a:p>
        </p:txBody>
      </p:sp>
      <p:pic>
        <p:nvPicPr>
          <p:cNvPr id="395" name="Google Shape;395;p12"/>
          <p:cNvPicPr preferRelativeResize="0"/>
          <p:nvPr/>
        </p:nvPicPr>
        <p:blipFill rotWithShape="1">
          <a:blip r:embed="rId8">
            <a:alphaModFix/>
          </a:blip>
          <a:srcRect/>
          <a:stretch/>
        </p:blipFill>
        <p:spPr>
          <a:xfrm>
            <a:off x="6862598" y="1874082"/>
            <a:ext cx="2963149" cy="1578735"/>
          </a:xfrm>
          <a:prstGeom prst="rect">
            <a:avLst/>
          </a:prstGeom>
          <a:noFill/>
          <a:ln>
            <a:noFill/>
          </a:ln>
        </p:spPr>
      </p:pic>
      <p:sp>
        <p:nvSpPr>
          <p:cNvPr id="396" name="Google Shape;396;p12"/>
          <p:cNvSpPr txBox="1"/>
          <p:nvPr/>
        </p:nvSpPr>
        <p:spPr>
          <a:xfrm>
            <a:off x="6862598" y="1913649"/>
            <a:ext cx="296314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FF0000"/>
                </a:solidFill>
                <a:latin typeface="Malgun Gothic"/>
                <a:ea typeface="Malgun Gothic"/>
                <a:cs typeface="Malgun Gothic"/>
                <a:sym typeface="Malgun Gothic"/>
              </a:rPr>
              <a:t>대시보드 서비스</a:t>
            </a:r>
            <a:endParaRPr sz="1800" b="1">
              <a:solidFill>
                <a:srgbClr val="FF0000"/>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4"/>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3. 모니터링 시스템</a:t>
            </a:r>
            <a:endParaRPr/>
          </a:p>
        </p:txBody>
      </p:sp>
      <p:sp>
        <p:nvSpPr>
          <p:cNvPr id="417" name="Google Shape;417;p14"/>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418" name="Google Shape;418;p14"/>
          <p:cNvGraphicFramePr/>
          <p:nvPr/>
        </p:nvGraphicFramePr>
        <p:xfrm>
          <a:off x="514048" y="773220"/>
          <a:ext cx="9218650" cy="5536100"/>
        </p:xfrm>
        <a:graphic>
          <a:graphicData uri="http://schemas.openxmlformats.org/drawingml/2006/table">
            <a:tbl>
              <a:tblPr firstRow="1" bandRow="1">
                <a:noFill/>
                <a:tableStyleId>{335682DB-4451-482B-B81D-CBF10C3E13F3}</a:tableStyleId>
              </a:tblPr>
              <a:tblGrid>
                <a:gridCol w="4799000">
                  <a:extLst>
                    <a:ext uri="{9D8B030D-6E8A-4147-A177-3AD203B41FA5}">
                      <a16:colId xmlns:a16="http://schemas.microsoft.com/office/drawing/2014/main" val="20000"/>
                    </a:ext>
                  </a:extLst>
                </a:gridCol>
                <a:gridCol w="4419650">
                  <a:extLst>
                    <a:ext uri="{9D8B030D-6E8A-4147-A177-3AD203B41FA5}">
                      <a16:colId xmlns:a16="http://schemas.microsoft.com/office/drawing/2014/main" val="20001"/>
                    </a:ext>
                  </a:extLst>
                </a:gridCol>
              </a:tblGrid>
              <a:tr h="404975">
                <a:tc gridSpan="2">
                  <a:txBody>
                    <a:bodyPr/>
                    <a:lstStyle/>
                    <a:p>
                      <a:pPr marL="0" marR="0" lvl="0" indent="0" algn="ctr" rtl="0">
                        <a:spcBef>
                          <a:spcPts val="0"/>
                        </a:spcBef>
                        <a:spcAft>
                          <a:spcPts val="0"/>
                        </a:spcAft>
                        <a:buNone/>
                      </a:pPr>
                      <a:r>
                        <a:rPr lang="en-US" sz="1400">
                          <a:solidFill>
                            <a:schemeClr val="dk1"/>
                          </a:solidFill>
                        </a:rPr>
                        <a:t>실시간 데이터 대시보드</a:t>
                      </a:r>
                      <a:endParaRPr sz="140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extLst>
                  <a:ext uri="{0D108BD9-81ED-4DB2-BD59-A6C34878D82A}">
                    <a16:rowId xmlns:a16="http://schemas.microsoft.com/office/drawing/2014/main" val="10000"/>
                  </a:ext>
                </a:extLst>
              </a:tr>
              <a:tr h="5131125">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9388" marR="0" lvl="0" indent="-90488" algn="l" rtl="0">
                        <a:lnSpc>
                          <a:spcPct val="150000"/>
                        </a:lnSpc>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419" name="Google Shape;419;p14"/>
          <p:cNvSpPr txBox="1"/>
          <p:nvPr/>
        </p:nvSpPr>
        <p:spPr>
          <a:xfrm>
            <a:off x="5364084" y="1302817"/>
            <a:ext cx="4368596" cy="446731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웹 서비스는 RS-485를 통해 Edge Computer를 거쳐 클라우드에 위치한 realtime database에 저장.</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센서 기기에서 IIoT 플랫폼으로 전송된 센서 데이터가 대시보드를 이용해 실시간 시각화.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DB에 저장된 센서 데이터는 대시보드를 사용하여 실시간으로 확인.</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대시보드에서는 필요에 따라 그래픽 디스플레이를 조정.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400"/>
              <a:buFont typeface="Arial"/>
              <a:buChar char="•"/>
            </a:pPr>
            <a:r>
              <a:rPr lang="en-US" sz="1400">
                <a:solidFill>
                  <a:schemeClr val="dk1"/>
                </a:solidFill>
                <a:latin typeface="Malgun Gothic"/>
                <a:ea typeface="Malgun Gothic"/>
                <a:cs typeface="Malgun Gothic"/>
                <a:sym typeface="Malgun Gothic"/>
              </a:rPr>
              <a:t>1초 간격의 센서값 변화 가능하며 센서 값 변화 그래프 외에도 현재 센서 데이터 값을 표시할 수 있는 게이지 확인 가능.</a:t>
            </a:r>
            <a:endParaRPr sz="1400">
              <a:solidFill>
                <a:schemeClr val="dk1"/>
              </a:solidFill>
              <a:latin typeface="Malgun Gothic"/>
              <a:ea typeface="Malgun Gothic"/>
              <a:cs typeface="Malgun Gothic"/>
              <a:sym typeface="Malgun Gothic"/>
            </a:endParaRPr>
          </a:p>
        </p:txBody>
      </p:sp>
      <p:pic>
        <p:nvPicPr>
          <p:cNvPr id="420" name="Google Shape;420;p14"/>
          <p:cNvPicPr preferRelativeResize="0"/>
          <p:nvPr/>
        </p:nvPicPr>
        <p:blipFill rotWithShape="1">
          <a:blip r:embed="rId3">
            <a:alphaModFix/>
          </a:blip>
          <a:srcRect/>
          <a:stretch/>
        </p:blipFill>
        <p:spPr>
          <a:xfrm>
            <a:off x="907047" y="3717032"/>
            <a:ext cx="4027869" cy="2549704"/>
          </a:xfrm>
          <a:prstGeom prst="rect">
            <a:avLst/>
          </a:prstGeom>
          <a:noFill/>
          <a:ln w="9525" cap="flat" cmpd="sng">
            <a:solidFill>
              <a:srgbClr val="580000"/>
            </a:solidFill>
            <a:prstDash val="solid"/>
            <a:round/>
            <a:headEnd type="none" w="sm" len="sm"/>
            <a:tailEnd type="none" w="sm" len="sm"/>
          </a:ln>
        </p:spPr>
      </p:pic>
      <p:pic>
        <p:nvPicPr>
          <p:cNvPr id="421" name="Google Shape;421;p14"/>
          <p:cNvPicPr preferRelativeResize="0"/>
          <p:nvPr/>
        </p:nvPicPr>
        <p:blipFill rotWithShape="1">
          <a:blip r:embed="rId4">
            <a:alphaModFix/>
          </a:blip>
          <a:srcRect/>
          <a:stretch/>
        </p:blipFill>
        <p:spPr>
          <a:xfrm>
            <a:off x="907046" y="1190894"/>
            <a:ext cx="4027869" cy="2454130"/>
          </a:xfrm>
          <a:prstGeom prst="rect">
            <a:avLst/>
          </a:prstGeom>
          <a:noFill/>
          <a:ln w="9525" cap="flat" cmpd="sng">
            <a:solidFill>
              <a:srgbClr val="580000"/>
            </a:solidFill>
            <a:prstDash val="solid"/>
            <a:round/>
            <a:headEnd type="none" w="sm" len="sm"/>
            <a:tailEnd type="none" w="sm" len="sm"/>
          </a:ln>
        </p:spPr>
      </p:pic>
      <p:sp>
        <p:nvSpPr>
          <p:cNvPr id="422" name="Google Shape;422;p14"/>
          <p:cNvSpPr/>
          <p:nvPr/>
        </p:nvSpPr>
        <p:spPr>
          <a:xfrm>
            <a:off x="3440832" y="3430502"/>
            <a:ext cx="288032" cy="214522"/>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423" name="Google Shape;423;p14"/>
          <p:cNvCxnSpPr>
            <a:stCxn id="422" idx="1"/>
            <a:endCxn id="420" idx="0"/>
          </p:cNvCxnSpPr>
          <p:nvPr/>
        </p:nvCxnSpPr>
        <p:spPr>
          <a:xfrm flipH="1">
            <a:off x="2920932" y="3537763"/>
            <a:ext cx="519900" cy="179400"/>
          </a:xfrm>
          <a:prstGeom prst="curvedConnector2">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
          <p:cNvSpPr txBox="1"/>
          <p:nvPr/>
        </p:nvSpPr>
        <p:spPr>
          <a:xfrm>
            <a:off x="1396925" y="872617"/>
            <a:ext cx="3086297" cy="275042"/>
          </a:xfrm>
          <a:prstGeom prst="rect">
            <a:avLst/>
          </a:prstGeom>
          <a:noFill/>
          <a:ln>
            <a:noFill/>
          </a:ln>
        </p:spPr>
        <p:txBody>
          <a:bodyPr spcFirstLastPara="1" wrap="square" lIns="74283" tIns="37131" rIns="74283" bIns="37131" anchor="t" anchorCtr="0">
            <a:spAutoFit/>
          </a:bodyPr>
          <a:lstStyle/>
          <a:p>
            <a:r>
              <a:rPr lang="ko-KR" altLang="en-US" sz="1300" dirty="0">
                <a:solidFill>
                  <a:schemeClr val="dk1"/>
                </a:solidFill>
              </a:rPr>
              <a:t>핵심기술개발요소</a:t>
            </a:r>
            <a:endParaRPr sz="1138" dirty="0"/>
          </a:p>
        </p:txBody>
      </p:sp>
      <p:cxnSp>
        <p:nvCxnSpPr>
          <p:cNvPr id="284" name="Google Shape;284;p6"/>
          <p:cNvCxnSpPr/>
          <p:nvPr/>
        </p:nvCxnSpPr>
        <p:spPr>
          <a:xfrm>
            <a:off x="1389593" y="1157797"/>
            <a:ext cx="8374893" cy="1"/>
          </a:xfrm>
          <a:prstGeom prst="straightConnector1">
            <a:avLst/>
          </a:prstGeom>
          <a:noFill/>
          <a:ln w="9525" cap="flat" cmpd="sng">
            <a:solidFill>
              <a:srgbClr val="A5A5A5"/>
            </a:solidFill>
            <a:prstDash val="solid"/>
            <a:miter lim="800000"/>
            <a:headEnd type="none" w="sm" len="sm"/>
            <a:tailEnd type="none" w="sm" len="sm"/>
          </a:ln>
        </p:spPr>
      </p:cxnSp>
      <p:sp>
        <p:nvSpPr>
          <p:cNvPr id="285" name="Google Shape;285;p6"/>
          <p:cNvSpPr/>
          <p:nvPr/>
        </p:nvSpPr>
        <p:spPr>
          <a:xfrm>
            <a:off x="1389593" y="1130881"/>
            <a:ext cx="1317028" cy="37147"/>
          </a:xfrm>
          <a:prstGeom prst="roundRect">
            <a:avLst>
              <a:gd name="adj" fmla="val 50000"/>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86" name="Google Shape;286;p6"/>
          <p:cNvSpPr/>
          <p:nvPr/>
        </p:nvSpPr>
        <p:spPr>
          <a:xfrm>
            <a:off x="5207" y="642939"/>
            <a:ext cx="1265974" cy="557212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grpSp>
        <p:nvGrpSpPr>
          <p:cNvPr id="287" name="Google Shape;287;p6"/>
          <p:cNvGrpSpPr/>
          <p:nvPr/>
        </p:nvGrpSpPr>
        <p:grpSpPr>
          <a:xfrm>
            <a:off x="0" y="2453532"/>
            <a:ext cx="1399911" cy="242344"/>
            <a:chOff x="-1" y="1411739"/>
            <a:chExt cx="1722967" cy="298270"/>
          </a:xfrm>
        </p:grpSpPr>
        <p:sp>
          <p:nvSpPr>
            <p:cNvPr id="288" name="Google Shape;288;p6"/>
            <p:cNvSpPr/>
            <p:nvPr/>
          </p:nvSpPr>
          <p:spPr>
            <a:xfrm>
              <a:off x="-1" y="1412776"/>
              <a:ext cx="1577231" cy="292374"/>
            </a:xfrm>
            <a:prstGeom prst="rect">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89" name="Google Shape;289;p6"/>
            <p:cNvSpPr/>
            <p:nvPr/>
          </p:nvSpPr>
          <p:spPr>
            <a:xfrm rot="-8093845">
              <a:off x="1467704" y="1456098"/>
              <a:ext cx="212262" cy="209551"/>
            </a:xfrm>
            <a:prstGeom prst="rtTriangle">
              <a:avLst/>
            </a:prstGeom>
            <a:solidFill>
              <a:srgbClr val="0054C8"/>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grpSp>
      <p:sp>
        <p:nvSpPr>
          <p:cNvPr id="290" name="Google Shape;290;p6"/>
          <p:cNvSpPr txBox="1"/>
          <p:nvPr/>
        </p:nvSpPr>
        <p:spPr>
          <a:xfrm>
            <a:off x="355565" y="1803310"/>
            <a:ext cx="565259" cy="375069"/>
          </a:xfrm>
          <a:prstGeom prst="rect">
            <a:avLst/>
          </a:prstGeom>
          <a:noFill/>
          <a:ln>
            <a:noFill/>
          </a:ln>
        </p:spPr>
        <p:txBody>
          <a:bodyPr spcFirstLastPara="1" wrap="square" lIns="74283" tIns="37131" rIns="74283" bIns="37131" anchor="t" anchorCtr="0">
            <a:spAutoFit/>
          </a:bodyPr>
          <a:lstStyle/>
          <a:p>
            <a:r>
              <a:rPr lang="ko-KR" altLang="en-US" sz="975">
                <a:solidFill>
                  <a:srgbClr val="7F7F7F"/>
                </a:solidFill>
              </a:rPr>
              <a:t>조직 비전</a:t>
            </a:r>
            <a:endParaRPr sz="1138"/>
          </a:p>
        </p:txBody>
      </p:sp>
      <p:pic>
        <p:nvPicPr>
          <p:cNvPr id="291" name="Google Shape;291;p6"/>
          <p:cNvPicPr preferRelativeResize="0"/>
          <p:nvPr/>
        </p:nvPicPr>
        <p:blipFill rotWithShape="1">
          <a:blip r:embed="rId3">
            <a:alphaModFix/>
          </a:blip>
          <a:srcRect/>
          <a:stretch/>
        </p:blipFill>
        <p:spPr>
          <a:xfrm>
            <a:off x="104961" y="963886"/>
            <a:ext cx="1025186" cy="193151"/>
          </a:xfrm>
          <a:prstGeom prst="rect">
            <a:avLst/>
          </a:prstGeom>
          <a:noFill/>
          <a:ln>
            <a:noFill/>
          </a:ln>
        </p:spPr>
      </p:pic>
      <p:sp>
        <p:nvSpPr>
          <p:cNvPr id="292" name="Google Shape;292;p6"/>
          <p:cNvSpPr txBox="1"/>
          <p:nvPr/>
        </p:nvSpPr>
        <p:spPr>
          <a:xfrm>
            <a:off x="334923" y="2135089"/>
            <a:ext cx="565259" cy="375069"/>
          </a:xfrm>
          <a:prstGeom prst="rect">
            <a:avLst/>
          </a:prstGeom>
          <a:noFill/>
          <a:ln>
            <a:noFill/>
          </a:ln>
        </p:spPr>
        <p:txBody>
          <a:bodyPr spcFirstLastPara="1" wrap="square" lIns="74283" tIns="37131" rIns="74283" bIns="37131" anchor="t" anchorCtr="0">
            <a:spAutoFit/>
          </a:bodyPr>
          <a:lstStyle/>
          <a:p>
            <a:r>
              <a:rPr lang="ko-KR" altLang="en-US" sz="975">
                <a:solidFill>
                  <a:srgbClr val="7F7F7F"/>
                </a:solidFill>
              </a:rPr>
              <a:t>조직 미션</a:t>
            </a:r>
            <a:endParaRPr sz="975">
              <a:solidFill>
                <a:srgbClr val="7F7F7F"/>
              </a:solidFill>
            </a:endParaRPr>
          </a:p>
        </p:txBody>
      </p:sp>
      <p:sp>
        <p:nvSpPr>
          <p:cNvPr id="293" name="Google Shape;293;p6"/>
          <p:cNvSpPr txBox="1"/>
          <p:nvPr/>
        </p:nvSpPr>
        <p:spPr>
          <a:xfrm>
            <a:off x="172650" y="2473114"/>
            <a:ext cx="931088" cy="375069"/>
          </a:xfrm>
          <a:prstGeom prst="rect">
            <a:avLst/>
          </a:prstGeom>
          <a:noFill/>
          <a:ln>
            <a:noFill/>
          </a:ln>
        </p:spPr>
        <p:txBody>
          <a:bodyPr spcFirstLastPara="1" wrap="square" lIns="74283" tIns="37131" rIns="74283" bIns="37131" anchor="t" anchorCtr="0">
            <a:spAutoFit/>
          </a:bodyPr>
          <a:lstStyle/>
          <a:p>
            <a:r>
              <a:rPr lang="ko-KR" altLang="en-US" sz="975">
                <a:solidFill>
                  <a:schemeClr val="lt1"/>
                </a:solidFill>
              </a:rPr>
              <a:t>핵심기술개발요소</a:t>
            </a:r>
            <a:endParaRPr sz="1138"/>
          </a:p>
        </p:txBody>
      </p:sp>
      <p:sp>
        <p:nvSpPr>
          <p:cNvPr id="294" name="Google Shape;294;p6"/>
          <p:cNvSpPr txBox="1"/>
          <p:nvPr/>
        </p:nvSpPr>
        <p:spPr>
          <a:xfrm>
            <a:off x="9574851" y="963888"/>
            <a:ext cx="206553" cy="174396"/>
          </a:xfrm>
          <a:prstGeom prst="rect">
            <a:avLst/>
          </a:prstGeom>
          <a:noFill/>
          <a:ln>
            <a:noFill/>
          </a:ln>
        </p:spPr>
        <p:txBody>
          <a:bodyPr spcFirstLastPara="1" wrap="square" lIns="55717" tIns="27848" rIns="55717" bIns="27848" anchor="ctr" anchorCtr="0">
            <a:noAutofit/>
          </a:bodyPr>
          <a:lstStyle/>
          <a:p>
            <a:pPr algn="r"/>
            <a:r>
              <a:rPr lang="en-US" altLang="ko-KR" sz="975">
                <a:solidFill>
                  <a:srgbClr val="888888"/>
                </a:solidFill>
              </a:rPr>
              <a:t>6</a:t>
            </a:r>
            <a:endParaRPr sz="975">
              <a:solidFill>
                <a:srgbClr val="888888"/>
              </a:solidFill>
            </a:endParaRPr>
          </a:p>
        </p:txBody>
      </p:sp>
      <p:grpSp>
        <p:nvGrpSpPr>
          <p:cNvPr id="295" name="Google Shape;295;p6"/>
          <p:cNvGrpSpPr/>
          <p:nvPr/>
        </p:nvGrpSpPr>
        <p:grpSpPr>
          <a:xfrm>
            <a:off x="1303675" y="1760794"/>
            <a:ext cx="8597117" cy="929052"/>
            <a:chOff x="1604524" y="1375823"/>
            <a:chExt cx="7575988" cy="1143449"/>
          </a:xfrm>
        </p:grpSpPr>
        <p:sp>
          <p:nvSpPr>
            <p:cNvPr id="296" name="Google Shape;296;p6"/>
            <p:cNvSpPr/>
            <p:nvPr/>
          </p:nvSpPr>
          <p:spPr>
            <a:xfrm>
              <a:off x="1604524" y="1629720"/>
              <a:ext cx="7575988" cy="215104"/>
            </a:xfrm>
            <a:prstGeom prst="rect">
              <a:avLst/>
            </a:prstGeom>
            <a:solidFill>
              <a:srgbClr val="F2F2F2"/>
            </a:solidFill>
            <a:ln>
              <a:noFill/>
            </a:ln>
          </p:spPr>
          <p:txBody>
            <a:bodyPr spcFirstLastPara="1" wrap="square" lIns="74283" tIns="37131" rIns="74283" bIns="37131" anchor="ctr" anchorCtr="0">
              <a:noAutofit/>
            </a:bodyPr>
            <a:lstStyle/>
            <a:p>
              <a:pPr algn="ctr"/>
              <a:endParaRPr sz="1097">
                <a:solidFill>
                  <a:schemeClr val="lt1"/>
                </a:solidFill>
                <a:latin typeface="Quattrocento Sans"/>
                <a:ea typeface="Quattrocento Sans"/>
                <a:cs typeface="Quattrocento Sans"/>
                <a:sym typeface="Quattrocento Sans"/>
              </a:endParaRPr>
            </a:p>
          </p:txBody>
        </p:sp>
        <p:sp>
          <p:nvSpPr>
            <p:cNvPr id="297" name="Google Shape;297;p6"/>
            <p:cNvSpPr/>
            <p:nvPr/>
          </p:nvSpPr>
          <p:spPr>
            <a:xfrm>
              <a:off x="2071794"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98" name="Google Shape;298;p6"/>
            <p:cNvSpPr/>
            <p:nvPr/>
          </p:nvSpPr>
          <p:spPr>
            <a:xfrm>
              <a:off x="3329723"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0054C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299" name="Google Shape;299;p6"/>
            <p:cNvSpPr/>
            <p:nvPr/>
          </p:nvSpPr>
          <p:spPr>
            <a:xfrm>
              <a:off x="4587651"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300" name="Google Shape;300;p6"/>
            <p:cNvSpPr/>
            <p:nvPr/>
          </p:nvSpPr>
          <p:spPr>
            <a:xfrm>
              <a:off x="5845580"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0054C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301" name="Google Shape;301;p6"/>
            <p:cNvSpPr/>
            <p:nvPr/>
          </p:nvSpPr>
          <p:spPr>
            <a:xfrm>
              <a:off x="7103508" y="1375823"/>
              <a:ext cx="1375074" cy="726809"/>
            </a:xfrm>
            <a:custGeom>
              <a:avLst/>
              <a:gdLst/>
              <a:ahLst/>
              <a:cxnLst/>
              <a:rect l="l" t="t" r="r" b="b"/>
              <a:pathLst>
                <a:path w="4154" h="2069" extrusionOk="0">
                  <a:moveTo>
                    <a:pt x="0" y="0"/>
                  </a:moveTo>
                  <a:lnTo>
                    <a:pt x="3461" y="0"/>
                  </a:lnTo>
                  <a:lnTo>
                    <a:pt x="4154" y="1065"/>
                  </a:lnTo>
                  <a:lnTo>
                    <a:pt x="3461" y="2069"/>
                  </a:lnTo>
                  <a:lnTo>
                    <a:pt x="0" y="2069"/>
                  </a:lnTo>
                  <a:lnTo>
                    <a:pt x="693" y="1017"/>
                  </a:lnTo>
                  <a:lnTo>
                    <a:pt x="0" y="0"/>
                  </a:lnTo>
                  <a:close/>
                </a:path>
              </a:pathLst>
            </a:custGeom>
            <a:solidFill>
              <a:srgbClr val="D8D8D8"/>
            </a:solidFill>
            <a:ln>
              <a:noFill/>
            </a:ln>
          </p:spPr>
          <p:txBody>
            <a:bodyPr spcFirstLastPara="1" wrap="square" lIns="74283" tIns="37131" rIns="74283" bIns="37131" anchor="t" anchorCtr="0">
              <a:noAutofit/>
            </a:bodyPr>
            <a:lstStyle/>
            <a:p>
              <a:endParaRPr sz="1463">
                <a:solidFill>
                  <a:schemeClr val="dk1"/>
                </a:solidFill>
                <a:latin typeface="Quattrocento Sans"/>
                <a:ea typeface="Quattrocento Sans"/>
                <a:cs typeface="Quattrocento Sans"/>
                <a:sym typeface="Quattrocento Sans"/>
              </a:endParaRPr>
            </a:p>
          </p:txBody>
        </p:sp>
        <p:sp>
          <p:nvSpPr>
            <p:cNvPr id="302" name="Google Shape;302;p6"/>
            <p:cNvSpPr/>
            <p:nvPr/>
          </p:nvSpPr>
          <p:spPr>
            <a:xfrm>
              <a:off x="4809489"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실시간 처리</a:t>
              </a:r>
              <a:r>
                <a:rPr lang="en-US" altLang="ko-KR" sz="1138">
                  <a:solidFill>
                    <a:schemeClr val="dk1"/>
                  </a:solidFill>
                </a:rPr>
                <a:t>/</a:t>
              </a:r>
              <a:r>
                <a:rPr lang="ko-KR" altLang="en-US" sz="1138">
                  <a:solidFill>
                    <a:schemeClr val="dk1"/>
                  </a:solidFill>
                </a:rPr>
                <a:t>제어</a:t>
              </a:r>
              <a:endParaRPr sz="1138"/>
            </a:p>
          </p:txBody>
        </p:sp>
        <p:sp>
          <p:nvSpPr>
            <p:cNvPr id="303" name="Google Shape;303;p6"/>
            <p:cNvSpPr/>
            <p:nvPr/>
          </p:nvSpPr>
          <p:spPr>
            <a:xfrm>
              <a:off x="6069913"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lt1"/>
                  </a:solidFill>
                </a:rPr>
                <a:t>모델링 및 </a:t>
              </a:r>
              <a:endParaRPr sz="1138">
                <a:solidFill>
                  <a:schemeClr val="lt1"/>
                </a:solidFill>
              </a:endParaRPr>
            </a:p>
            <a:p>
              <a:pPr algn="ctr">
                <a:lnSpc>
                  <a:spcPct val="114000"/>
                </a:lnSpc>
              </a:pPr>
              <a:r>
                <a:rPr lang="en-US" altLang="ko-KR" sz="1138">
                  <a:solidFill>
                    <a:schemeClr val="lt1"/>
                  </a:solidFill>
                </a:rPr>
                <a:t>Service</a:t>
              </a:r>
              <a:endParaRPr sz="1138">
                <a:solidFill>
                  <a:schemeClr val="lt1"/>
                </a:solidFill>
              </a:endParaRPr>
            </a:p>
          </p:txBody>
        </p:sp>
        <p:sp>
          <p:nvSpPr>
            <p:cNvPr id="304" name="Google Shape;304;p6"/>
            <p:cNvSpPr/>
            <p:nvPr/>
          </p:nvSpPr>
          <p:spPr>
            <a:xfrm>
              <a:off x="2288641"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데이터수집</a:t>
              </a:r>
              <a:endParaRPr sz="1138">
                <a:solidFill>
                  <a:schemeClr val="dk1"/>
                </a:solidFill>
              </a:endParaRPr>
            </a:p>
          </p:txBody>
        </p:sp>
        <p:sp>
          <p:nvSpPr>
            <p:cNvPr id="305" name="Google Shape;305;p6"/>
            <p:cNvSpPr/>
            <p:nvPr/>
          </p:nvSpPr>
          <p:spPr>
            <a:xfrm>
              <a:off x="3491880" y="1585095"/>
              <a:ext cx="1150740"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lt1"/>
                  </a:solidFill>
                </a:rPr>
                <a:t>통신 및 인프라</a:t>
              </a:r>
              <a:endParaRPr sz="1138"/>
            </a:p>
          </p:txBody>
        </p:sp>
        <p:sp>
          <p:nvSpPr>
            <p:cNvPr id="306" name="Google Shape;306;p6"/>
            <p:cNvSpPr/>
            <p:nvPr/>
          </p:nvSpPr>
          <p:spPr>
            <a:xfrm>
              <a:off x="7330338" y="1585095"/>
              <a:ext cx="1008167" cy="298271"/>
            </a:xfrm>
            <a:prstGeom prst="roundRect">
              <a:avLst>
                <a:gd name="adj" fmla="val 16667"/>
              </a:avLst>
            </a:prstGeom>
            <a:noFill/>
            <a:ln>
              <a:noFill/>
            </a:ln>
          </p:spPr>
          <p:txBody>
            <a:bodyPr spcFirstLastPara="1" wrap="square" lIns="74283" tIns="37131" rIns="74283" bIns="37131" anchor="ctr" anchorCtr="0">
              <a:noAutofit/>
            </a:bodyPr>
            <a:lstStyle/>
            <a:p>
              <a:pPr algn="ctr">
                <a:lnSpc>
                  <a:spcPct val="114000"/>
                </a:lnSpc>
              </a:pPr>
              <a:r>
                <a:rPr lang="ko-KR" altLang="en-US" sz="1138">
                  <a:solidFill>
                    <a:schemeClr val="dk1"/>
                  </a:solidFill>
                </a:rPr>
                <a:t>기술 내재화</a:t>
              </a:r>
              <a:endParaRPr sz="1138"/>
            </a:p>
          </p:txBody>
        </p:sp>
        <p:cxnSp>
          <p:nvCxnSpPr>
            <p:cNvPr id="307" name="Google Shape;307;p6"/>
            <p:cNvCxnSpPr/>
            <p:nvPr/>
          </p:nvCxnSpPr>
          <p:spPr>
            <a:xfrm rot="10800000" flipH="1">
              <a:off x="2792724" y="2244839"/>
              <a:ext cx="4998321" cy="274433"/>
            </a:xfrm>
            <a:prstGeom prst="bentConnector3">
              <a:avLst>
                <a:gd name="adj1" fmla="val 64872"/>
              </a:avLst>
            </a:prstGeom>
            <a:noFill/>
            <a:ln w="9525" cap="flat" cmpd="sng">
              <a:solidFill>
                <a:srgbClr val="7F7F7F"/>
              </a:solidFill>
              <a:prstDash val="dash"/>
              <a:miter lim="800000"/>
              <a:headEnd type="none" w="sm" len="sm"/>
              <a:tailEnd type="triangle" w="med" len="med"/>
            </a:ln>
          </p:spPr>
        </p:cxnSp>
        <p:cxnSp>
          <p:nvCxnSpPr>
            <p:cNvPr id="308" name="Google Shape;308;p6"/>
            <p:cNvCxnSpPr/>
            <p:nvPr/>
          </p:nvCxnSpPr>
          <p:spPr>
            <a:xfrm rot="10800000">
              <a:off x="2792724" y="2244837"/>
              <a:ext cx="0" cy="252000"/>
            </a:xfrm>
            <a:prstGeom prst="straightConnector1">
              <a:avLst/>
            </a:prstGeom>
            <a:noFill/>
            <a:ln w="9525" cap="flat" cmpd="sng">
              <a:solidFill>
                <a:srgbClr val="7F7F7F"/>
              </a:solidFill>
              <a:prstDash val="dash"/>
              <a:miter lim="800000"/>
              <a:headEnd type="none" w="sm" len="sm"/>
              <a:tailEnd type="none" w="sm" len="sm"/>
            </a:ln>
          </p:spPr>
        </p:cxnSp>
      </p:grpSp>
      <p:grpSp>
        <p:nvGrpSpPr>
          <p:cNvPr id="309" name="Google Shape;309;p6"/>
          <p:cNvGrpSpPr/>
          <p:nvPr/>
        </p:nvGrpSpPr>
        <p:grpSpPr>
          <a:xfrm>
            <a:off x="2785214" y="3025918"/>
            <a:ext cx="2697947" cy="3097129"/>
            <a:chOff x="1744133" y="1456267"/>
            <a:chExt cx="3318933" cy="4619791"/>
          </a:xfrm>
        </p:grpSpPr>
        <p:sp>
          <p:nvSpPr>
            <p:cNvPr id="310" name="Google Shape;310;p6"/>
            <p:cNvSpPr/>
            <p:nvPr/>
          </p:nvSpPr>
          <p:spPr>
            <a:xfrm>
              <a:off x="1744133" y="1456267"/>
              <a:ext cx="3318933" cy="4619791"/>
            </a:xfrm>
            <a:prstGeom prst="rect">
              <a:avLst/>
            </a:prstGeom>
            <a:solidFill>
              <a:schemeClr val="lt1"/>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sp>
          <p:nvSpPr>
            <p:cNvPr id="311" name="Google Shape;311;p6"/>
            <p:cNvSpPr/>
            <p:nvPr/>
          </p:nvSpPr>
          <p:spPr>
            <a:xfrm>
              <a:off x="1744133" y="1456267"/>
              <a:ext cx="3318933" cy="516466"/>
            </a:xfrm>
            <a:prstGeom prst="rect">
              <a:avLst/>
            </a:prstGeom>
            <a:solidFill>
              <a:srgbClr val="0054C8"/>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grpSp>
      <p:sp>
        <p:nvSpPr>
          <p:cNvPr id="312" name="Google Shape;312;p6"/>
          <p:cNvSpPr txBox="1"/>
          <p:nvPr/>
        </p:nvSpPr>
        <p:spPr>
          <a:xfrm>
            <a:off x="2785213" y="3052382"/>
            <a:ext cx="2697947" cy="303063"/>
          </a:xfrm>
          <a:prstGeom prst="rect">
            <a:avLst/>
          </a:prstGeom>
          <a:noFill/>
          <a:ln>
            <a:noFill/>
          </a:ln>
        </p:spPr>
        <p:txBody>
          <a:bodyPr spcFirstLastPara="1" wrap="square" lIns="74283" tIns="37131" rIns="74283" bIns="37131" anchor="t" anchorCtr="0">
            <a:spAutoFit/>
          </a:bodyPr>
          <a:lstStyle/>
          <a:p>
            <a:pPr algn="ctr">
              <a:lnSpc>
                <a:spcPct val="114000"/>
              </a:lnSpc>
            </a:pPr>
            <a:r>
              <a:rPr lang="ko-KR" altLang="en-US" sz="1300">
                <a:solidFill>
                  <a:schemeClr val="lt1"/>
                </a:solidFill>
              </a:rPr>
              <a:t>모델링 및 </a:t>
            </a:r>
            <a:r>
              <a:rPr lang="en-US" altLang="ko-KR" sz="1300">
                <a:solidFill>
                  <a:schemeClr val="lt1"/>
                </a:solidFill>
              </a:rPr>
              <a:t>Feedback</a:t>
            </a:r>
            <a:endParaRPr sz="1300">
              <a:solidFill>
                <a:schemeClr val="lt1"/>
              </a:solidFill>
            </a:endParaRPr>
          </a:p>
        </p:txBody>
      </p:sp>
      <p:sp>
        <p:nvSpPr>
          <p:cNvPr id="313" name="Google Shape;313;p6"/>
          <p:cNvSpPr txBox="1"/>
          <p:nvPr/>
        </p:nvSpPr>
        <p:spPr>
          <a:xfrm>
            <a:off x="2892995" y="3502694"/>
            <a:ext cx="2515190" cy="2572640"/>
          </a:xfrm>
          <a:prstGeom prst="rect">
            <a:avLst/>
          </a:prstGeom>
          <a:noFill/>
          <a:ln>
            <a:noFill/>
          </a:ln>
        </p:spPr>
        <p:txBody>
          <a:bodyPr spcFirstLastPara="1" wrap="square" lIns="74283" tIns="37131" rIns="74283" bIns="37131" anchor="t" anchorCtr="0">
            <a:noAutofit/>
          </a:bodyPr>
          <a:lstStyle/>
          <a:p>
            <a:pPr>
              <a:lnSpc>
                <a:spcPct val="90000"/>
              </a:lnSpc>
              <a:buClr>
                <a:srgbClr val="0054C8"/>
              </a:buClr>
              <a:buSzPts val="1200"/>
            </a:pPr>
            <a:r>
              <a:rPr lang="en-US" altLang="ko-KR" sz="975" dirty="0">
                <a:solidFill>
                  <a:schemeClr val="dk1"/>
                </a:solidFill>
              </a:rPr>
              <a:t>1. </a:t>
            </a:r>
            <a:r>
              <a:rPr lang="ko-KR" altLang="en-US" sz="975" dirty="0">
                <a:solidFill>
                  <a:schemeClr val="dk1"/>
                </a:solidFill>
              </a:rPr>
              <a:t>시계열 데이터 분석 방법</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실시간 데이터 기반 분석</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a:t>
            </a:r>
            <a:r>
              <a:rPr lang="ko-KR" altLang="en-US" sz="975" dirty="0">
                <a:solidFill>
                  <a:schemeClr val="dk1"/>
                </a:solidFill>
              </a:rPr>
              <a:t>진동</a:t>
            </a:r>
            <a:r>
              <a:rPr lang="en-US" altLang="ko-KR" sz="975" dirty="0">
                <a:solidFill>
                  <a:schemeClr val="dk1"/>
                </a:solidFill>
              </a:rPr>
              <a:t>, </a:t>
            </a:r>
            <a:r>
              <a:rPr lang="ko-KR" altLang="en-US" sz="975" dirty="0">
                <a:solidFill>
                  <a:schemeClr val="dk1"/>
                </a:solidFill>
              </a:rPr>
              <a:t>전력</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anomaly detect, augmented data</a:t>
            </a:r>
            <a:br>
              <a:rPr lang="en-US" altLang="ko-KR"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2. </a:t>
            </a:r>
            <a:r>
              <a:rPr lang="ko-KR" altLang="en-US" sz="975" dirty="0">
                <a:solidFill>
                  <a:schemeClr val="dk1"/>
                </a:solidFill>
              </a:rPr>
              <a:t>제조 모델링 분석 방법</a:t>
            </a:r>
            <a:endParaRPr sz="1138" dirty="0"/>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제조 조건 영향 분석</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a:t>
            </a:r>
            <a:r>
              <a:rPr lang="ko-KR" altLang="en-US" sz="975" dirty="0">
                <a:solidFill>
                  <a:schemeClr val="dk1"/>
                </a:solidFill>
              </a:rPr>
              <a:t>성형조건</a:t>
            </a:r>
            <a:r>
              <a:rPr lang="en-US" altLang="ko-KR" sz="975" dirty="0">
                <a:solidFill>
                  <a:schemeClr val="dk1"/>
                </a:solidFill>
              </a:rPr>
              <a:t>, </a:t>
            </a:r>
            <a:r>
              <a:rPr lang="ko-KR" altLang="en-US" sz="975" dirty="0">
                <a:solidFill>
                  <a:schemeClr val="dk1"/>
                </a:solidFill>
              </a:rPr>
              <a:t>압력조건 </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Clustering</a:t>
            </a:r>
            <a:br>
              <a:rPr lang="en-US" altLang="ko-KR"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3. Service</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분석결과를 고객에게 잘 전달하기</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대상 </a:t>
            </a:r>
            <a:r>
              <a:rPr lang="en-US" altLang="ko-KR" sz="975" dirty="0">
                <a:solidFill>
                  <a:schemeClr val="dk1"/>
                </a:solidFill>
              </a:rPr>
              <a:t>: </a:t>
            </a:r>
            <a:r>
              <a:rPr lang="ko-KR" altLang="en-US" sz="975" dirty="0">
                <a:solidFill>
                  <a:schemeClr val="dk1"/>
                </a:solidFill>
              </a:rPr>
              <a:t>화면</a:t>
            </a:r>
            <a:r>
              <a:rPr lang="en-US" altLang="ko-KR" sz="975" dirty="0">
                <a:solidFill>
                  <a:schemeClr val="dk1"/>
                </a:solidFill>
              </a:rPr>
              <a:t>, Modal, Alarm </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기술 </a:t>
            </a:r>
            <a:r>
              <a:rPr lang="en-US" altLang="ko-KR" sz="975" dirty="0">
                <a:solidFill>
                  <a:schemeClr val="dk1"/>
                </a:solidFill>
              </a:rPr>
              <a:t>: Web, API, MQTT, Chatbot</a:t>
            </a:r>
            <a:endParaRPr sz="1138" dirty="0"/>
          </a:p>
          <a:p>
            <a:pPr marL="185738" indent="-123825">
              <a:lnSpc>
                <a:spcPct val="90000"/>
              </a:lnSpc>
              <a:spcBef>
                <a:spcPts val="488"/>
              </a:spcBef>
              <a:buClr>
                <a:srgbClr val="0054C8"/>
              </a:buClr>
              <a:buSzPts val="1200"/>
            </a:pPr>
            <a:endParaRPr sz="975" dirty="0">
              <a:solidFill>
                <a:schemeClr val="dk1"/>
              </a:solidFill>
            </a:endParaRPr>
          </a:p>
          <a:p>
            <a:pPr marL="185738" indent="-123825">
              <a:lnSpc>
                <a:spcPct val="90000"/>
              </a:lnSpc>
              <a:spcBef>
                <a:spcPts val="488"/>
              </a:spcBef>
              <a:buClr>
                <a:srgbClr val="0054C8"/>
              </a:buClr>
              <a:buSzPts val="1200"/>
            </a:pPr>
            <a:endParaRPr sz="975" dirty="0">
              <a:solidFill>
                <a:schemeClr val="dk1"/>
              </a:solidFill>
            </a:endParaRPr>
          </a:p>
        </p:txBody>
      </p:sp>
      <p:grpSp>
        <p:nvGrpSpPr>
          <p:cNvPr id="314" name="Google Shape;314;p6"/>
          <p:cNvGrpSpPr/>
          <p:nvPr/>
        </p:nvGrpSpPr>
        <p:grpSpPr>
          <a:xfrm>
            <a:off x="5562925" y="3025918"/>
            <a:ext cx="2697947" cy="3097129"/>
            <a:chOff x="1744133" y="1456267"/>
            <a:chExt cx="3318933" cy="4619790"/>
          </a:xfrm>
        </p:grpSpPr>
        <p:sp>
          <p:nvSpPr>
            <p:cNvPr id="315" name="Google Shape;315;p6"/>
            <p:cNvSpPr/>
            <p:nvPr/>
          </p:nvSpPr>
          <p:spPr>
            <a:xfrm>
              <a:off x="1744133" y="1456267"/>
              <a:ext cx="3318933" cy="4619790"/>
            </a:xfrm>
            <a:prstGeom prst="rect">
              <a:avLst/>
            </a:prstGeom>
            <a:solidFill>
              <a:schemeClr val="lt1"/>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sp>
          <p:nvSpPr>
            <p:cNvPr id="316" name="Google Shape;316;p6"/>
            <p:cNvSpPr/>
            <p:nvPr/>
          </p:nvSpPr>
          <p:spPr>
            <a:xfrm>
              <a:off x="1744133" y="1456267"/>
              <a:ext cx="3318933" cy="516466"/>
            </a:xfrm>
            <a:prstGeom prst="rect">
              <a:avLst/>
            </a:prstGeom>
            <a:solidFill>
              <a:srgbClr val="0054C8"/>
            </a:solidFill>
            <a:ln>
              <a:noFill/>
            </a:ln>
            <a:effectLst>
              <a:outerShdw blurRad="127000" dist="38100" dir="2700000" algn="tl" rotWithShape="0">
                <a:srgbClr val="000000">
                  <a:alpha val="29803"/>
                </a:srgbClr>
              </a:outerShdw>
            </a:effectLst>
          </p:spPr>
          <p:txBody>
            <a:bodyPr spcFirstLastPara="1" wrap="square" lIns="74283" tIns="37131" rIns="74283" bIns="37131" anchor="ctr" anchorCtr="0">
              <a:noAutofit/>
            </a:bodyPr>
            <a:lstStyle/>
            <a:p>
              <a:pPr algn="ctr"/>
              <a:endParaRPr sz="1463">
                <a:solidFill>
                  <a:schemeClr val="lt1"/>
                </a:solidFill>
                <a:latin typeface="Quattrocento Sans"/>
                <a:ea typeface="Quattrocento Sans"/>
                <a:cs typeface="Quattrocento Sans"/>
                <a:sym typeface="Quattrocento Sans"/>
              </a:endParaRPr>
            </a:p>
          </p:txBody>
        </p:sp>
      </p:grpSp>
      <p:sp>
        <p:nvSpPr>
          <p:cNvPr id="317" name="Google Shape;317;p6"/>
          <p:cNvSpPr txBox="1"/>
          <p:nvPr/>
        </p:nvSpPr>
        <p:spPr>
          <a:xfrm>
            <a:off x="5562924" y="3052382"/>
            <a:ext cx="2697947" cy="303063"/>
          </a:xfrm>
          <a:prstGeom prst="rect">
            <a:avLst/>
          </a:prstGeom>
          <a:noFill/>
          <a:ln>
            <a:noFill/>
          </a:ln>
        </p:spPr>
        <p:txBody>
          <a:bodyPr spcFirstLastPara="1" wrap="square" lIns="74283" tIns="37131" rIns="74283" bIns="37131" anchor="t" anchorCtr="0">
            <a:spAutoFit/>
          </a:bodyPr>
          <a:lstStyle/>
          <a:p>
            <a:pPr algn="ctr">
              <a:lnSpc>
                <a:spcPct val="114000"/>
              </a:lnSpc>
            </a:pPr>
            <a:r>
              <a:rPr lang="ko-KR" altLang="en-US" sz="1300">
                <a:solidFill>
                  <a:schemeClr val="lt1"/>
                </a:solidFill>
              </a:rPr>
              <a:t>기술 내재화</a:t>
            </a:r>
            <a:endParaRPr sz="1138"/>
          </a:p>
        </p:txBody>
      </p:sp>
      <p:sp>
        <p:nvSpPr>
          <p:cNvPr id="318" name="Google Shape;318;p6"/>
          <p:cNvSpPr txBox="1"/>
          <p:nvPr/>
        </p:nvSpPr>
        <p:spPr>
          <a:xfrm>
            <a:off x="5670706" y="3502694"/>
            <a:ext cx="2515190" cy="2572640"/>
          </a:xfrm>
          <a:prstGeom prst="rect">
            <a:avLst/>
          </a:prstGeom>
          <a:noFill/>
          <a:ln>
            <a:noFill/>
          </a:ln>
        </p:spPr>
        <p:txBody>
          <a:bodyPr spcFirstLastPara="1" wrap="square" lIns="74283" tIns="37131" rIns="74283" bIns="37131" anchor="t" anchorCtr="0">
            <a:noAutofit/>
          </a:bodyPr>
          <a:lstStyle/>
          <a:p>
            <a:pPr>
              <a:lnSpc>
                <a:spcPct val="90000"/>
              </a:lnSpc>
              <a:buClr>
                <a:srgbClr val="0054C8"/>
              </a:buClr>
              <a:buSzPts val="1200"/>
            </a:pPr>
            <a:r>
              <a:rPr lang="en-US" altLang="ko-KR" sz="975" dirty="0">
                <a:solidFill>
                  <a:schemeClr val="dk1"/>
                </a:solidFill>
              </a:rPr>
              <a:t>1. </a:t>
            </a:r>
            <a:r>
              <a:rPr lang="ko-KR" altLang="en-US" sz="975" dirty="0">
                <a:solidFill>
                  <a:schemeClr val="dk1"/>
                </a:solidFill>
              </a:rPr>
              <a:t>논문</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졸업 및 기술력 증명</a:t>
            </a:r>
            <a:br>
              <a:rPr lang="ko-KR" altLang="en-US"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2. </a:t>
            </a:r>
            <a:r>
              <a:rPr lang="ko-KR" altLang="en-US" sz="975" dirty="0">
                <a:solidFill>
                  <a:schemeClr val="dk1"/>
                </a:solidFill>
              </a:rPr>
              <a:t>특허</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기술력 증명 및 사업화 확장</a:t>
            </a:r>
            <a:br>
              <a:rPr lang="ko-KR" altLang="en-US"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3. </a:t>
            </a:r>
            <a:r>
              <a:rPr lang="ko-KR" altLang="en-US" sz="975" dirty="0">
                <a:solidFill>
                  <a:schemeClr val="dk1"/>
                </a:solidFill>
              </a:rPr>
              <a:t>사업화</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방법 </a:t>
            </a:r>
            <a:r>
              <a:rPr lang="en-US" altLang="ko-KR" sz="975" dirty="0">
                <a:solidFill>
                  <a:schemeClr val="dk1"/>
                </a:solidFill>
              </a:rPr>
              <a:t>: Manual </a:t>
            </a:r>
            <a:r>
              <a:rPr lang="ko-KR" altLang="en-US" sz="975" dirty="0">
                <a:solidFill>
                  <a:schemeClr val="dk1"/>
                </a:solidFill>
              </a:rPr>
              <a:t>화 </a:t>
            </a:r>
            <a:r>
              <a:rPr lang="en-US" altLang="ko-KR" sz="975" dirty="0">
                <a:solidFill>
                  <a:schemeClr val="dk1"/>
                </a:solidFill>
              </a:rPr>
              <a:t>/ </a:t>
            </a:r>
            <a:r>
              <a:rPr lang="ko-KR" altLang="en-US" sz="975" dirty="0">
                <a:solidFill>
                  <a:schemeClr val="dk1"/>
                </a:solidFill>
              </a:rPr>
              <a:t>교육 전달</a:t>
            </a:r>
            <a:br>
              <a:rPr lang="ko-KR" altLang="en-US"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4. </a:t>
            </a:r>
            <a:r>
              <a:rPr lang="ko-KR" altLang="en-US" sz="975" dirty="0">
                <a:solidFill>
                  <a:schemeClr val="dk1"/>
                </a:solidFill>
              </a:rPr>
              <a:t>과제</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가치 </a:t>
            </a:r>
            <a:r>
              <a:rPr lang="en-US" altLang="ko-KR" sz="975" dirty="0">
                <a:solidFill>
                  <a:schemeClr val="dk1"/>
                </a:solidFill>
              </a:rPr>
              <a:t>: </a:t>
            </a:r>
            <a:r>
              <a:rPr lang="ko-KR" altLang="en-US" sz="975" dirty="0">
                <a:solidFill>
                  <a:schemeClr val="dk1"/>
                </a:solidFill>
              </a:rPr>
              <a:t>기술 개발 과정에서의 비용 절감</a:t>
            </a:r>
            <a:endParaRPr sz="975" dirty="0">
              <a:solidFill>
                <a:schemeClr val="dk1"/>
              </a:solidFill>
            </a:endParaRPr>
          </a:p>
          <a:p>
            <a:pPr marL="185738" indent="-185738">
              <a:lnSpc>
                <a:spcPct val="90000"/>
              </a:lnSpc>
              <a:spcBef>
                <a:spcPts val="488"/>
              </a:spcBef>
              <a:buClr>
                <a:srgbClr val="0054C8"/>
              </a:buClr>
              <a:buSzPts val="1200"/>
              <a:buFont typeface="Arial"/>
              <a:buChar char="•"/>
            </a:pPr>
            <a:r>
              <a:rPr lang="ko-KR" altLang="en-US" sz="975" dirty="0">
                <a:solidFill>
                  <a:schemeClr val="dk1"/>
                </a:solidFill>
              </a:rPr>
              <a:t>방법 </a:t>
            </a:r>
            <a:r>
              <a:rPr lang="en-US" altLang="ko-KR" sz="975" dirty="0">
                <a:solidFill>
                  <a:schemeClr val="dk1"/>
                </a:solidFill>
              </a:rPr>
              <a:t>: </a:t>
            </a:r>
            <a:r>
              <a:rPr lang="ko-KR" altLang="en-US" sz="975" dirty="0">
                <a:solidFill>
                  <a:schemeClr val="dk1"/>
                </a:solidFill>
              </a:rPr>
              <a:t>신규 과제 및 정부 과제 연계</a:t>
            </a:r>
            <a:br>
              <a:rPr lang="ko-KR" altLang="en-US" sz="975" dirty="0">
                <a:solidFill>
                  <a:schemeClr val="dk1"/>
                </a:solidFill>
              </a:rPr>
            </a:br>
            <a:endParaRPr sz="975" dirty="0">
              <a:solidFill>
                <a:schemeClr val="dk1"/>
              </a:solidFill>
            </a:endParaRPr>
          </a:p>
          <a:p>
            <a:pPr>
              <a:lnSpc>
                <a:spcPct val="90000"/>
              </a:lnSpc>
              <a:spcBef>
                <a:spcPts val="488"/>
              </a:spcBef>
              <a:buClr>
                <a:srgbClr val="0054C8"/>
              </a:buClr>
              <a:buSzPts val="1200"/>
            </a:pPr>
            <a:r>
              <a:rPr lang="en-US" altLang="ko-KR" sz="975" dirty="0">
                <a:solidFill>
                  <a:schemeClr val="dk1"/>
                </a:solidFill>
              </a:rPr>
              <a:t>5. </a:t>
            </a:r>
            <a:r>
              <a:rPr lang="ko-KR" altLang="en-US" sz="975" dirty="0">
                <a:solidFill>
                  <a:schemeClr val="dk1"/>
                </a:solidFill>
              </a:rPr>
              <a:t>교육</a:t>
            </a:r>
            <a:endParaRPr sz="975" dirty="0">
              <a:solidFill>
                <a:schemeClr val="dk1"/>
              </a:solidFill>
            </a:endParaRPr>
          </a:p>
          <a:p>
            <a:pPr marL="185738" indent="-123825">
              <a:lnSpc>
                <a:spcPct val="90000"/>
              </a:lnSpc>
              <a:spcBef>
                <a:spcPts val="488"/>
              </a:spcBef>
              <a:buClr>
                <a:srgbClr val="0054C8"/>
              </a:buClr>
              <a:buSzPts val="1200"/>
            </a:pPr>
            <a:endParaRPr sz="975" dirty="0">
              <a:solidFill>
                <a:schemeClr val="dk1"/>
              </a:solidFill>
            </a:endParaRPr>
          </a:p>
          <a:p>
            <a:pPr>
              <a:lnSpc>
                <a:spcPct val="90000"/>
              </a:lnSpc>
              <a:spcBef>
                <a:spcPts val="488"/>
              </a:spcBef>
              <a:buClr>
                <a:srgbClr val="0054C8"/>
              </a:buClr>
              <a:buSzPts val="1200"/>
            </a:pPr>
            <a:endParaRPr sz="975" dirty="0">
              <a:solidFill>
                <a:schemeClr val="dk1"/>
              </a:solidFill>
            </a:endParaRPr>
          </a:p>
          <a:p>
            <a:pPr marL="185738" indent="-123825">
              <a:lnSpc>
                <a:spcPct val="90000"/>
              </a:lnSpc>
              <a:spcBef>
                <a:spcPts val="488"/>
              </a:spcBef>
              <a:buClr>
                <a:srgbClr val="0054C8"/>
              </a:buClr>
              <a:buSzPts val="1200"/>
            </a:pPr>
            <a:endParaRPr sz="975" dirty="0">
              <a:solidFill>
                <a:schemeClr val="dk1"/>
              </a:solidFill>
            </a:endParaRPr>
          </a:p>
        </p:txBody>
      </p:sp>
      <p:sp>
        <p:nvSpPr>
          <p:cNvPr id="319" name="Google Shape;319;p6"/>
          <p:cNvSpPr txBox="1"/>
          <p:nvPr/>
        </p:nvSpPr>
        <p:spPr>
          <a:xfrm>
            <a:off x="359826" y="2892871"/>
            <a:ext cx="540356" cy="375069"/>
          </a:xfrm>
          <a:prstGeom prst="rect">
            <a:avLst/>
          </a:prstGeom>
          <a:noFill/>
          <a:ln>
            <a:noFill/>
          </a:ln>
        </p:spPr>
        <p:txBody>
          <a:bodyPr spcFirstLastPara="1" wrap="square" lIns="74283" tIns="37131" rIns="74283" bIns="37131" anchor="t" anchorCtr="0">
            <a:spAutoFit/>
          </a:bodyPr>
          <a:lstStyle/>
          <a:p>
            <a:r>
              <a:rPr lang="en-US" altLang="ko-KR" sz="975">
                <a:solidFill>
                  <a:srgbClr val="7F7F7F"/>
                </a:solidFill>
              </a:rPr>
              <a:t>Project 1</a:t>
            </a:r>
            <a:endParaRPr sz="1138"/>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9"/>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sp>
        <p:nvSpPr>
          <p:cNvPr id="518" name="Google Shape;518;p19"/>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graphicFrame>
        <p:nvGraphicFramePr>
          <p:cNvPr id="519" name="Google Shape;519;p19"/>
          <p:cNvGraphicFramePr/>
          <p:nvPr/>
        </p:nvGraphicFramePr>
        <p:xfrm>
          <a:off x="523739" y="692696"/>
          <a:ext cx="9257850" cy="5688650"/>
        </p:xfrm>
        <a:graphic>
          <a:graphicData uri="http://schemas.openxmlformats.org/drawingml/2006/table">
            <a:tbl>
              <a:tblPr firstRow="1" bandRow="1">
                <a:noFill/>
                <a:tableStyleId>{335682DB-4451-482B-B81D-CBF10C3E13F3}</a:tableStyleId>
              </a:tblPr>
              <a:tblGrid>
                <a:gridCol w="4736275">
                  <a:extLst>
                    <a:ext uri="{9D8B030D-6E8A-4147-A177-3AD203B41FA5}">
                      <a16:colId xmlns:a16="http://schemas.microsoft.com/office/drawing/2014/main" val="20000"/>
                    </a:ext>
                  </a:extLst>
                </a:gridCol>
                <a:gridCol w="4521575">
                  <a:extLst>
                    <a:ext uri="{9D8B030D-6E8A-4147-A177-3AD203B41FA5}">
                      <a16:colId xmlns:a16="http://schemas.microsoft.com/office/drawing/2014/main" val="20001"/>
                    </a:ext>
                  </a:extLst>
                </a:gridCol>
              </a:tblGrid>
              <a:tr h="427125">
                <a:tc>
                  <a:txBody>
                    <a:bodyPr/>
                    <a:lstStyle/>
                    <a:p>
                      <a:pPr marL="0" marR="0" lvl="0" indent="0" algn="ctr" rtl="0">
                        <a:spcBef>
                          <a:spcPts val="0"/>
                        </a:spcBef>
                        <a:spcAft>
                          <a:spcPts val="0"/>
                        </a:spcAft>
                        <a:buNone/>
                      </a:pPr>
                      <a:r>
                        <a:rPr lang="en-US" sz="1400">
                          <a:solidFill>
                            <a:schemeClr val="dk1"/>
                          </a:solidFill>
                        </a:rPr>
                        <a:t>데이터 수집 및 변환</a:t>
                      </a:r>
                      <a:endParaRPr sz="140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400">
                          <a:solidFill>
                            <a:schemeClr val="dk1"/>
                          </a:solidFill>
                        </a:rPr>
                        <a:t>신경망 비교 및 검증</a:t>
                      </a:r>
                      <a:endParaRPr sz="140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027925">
                <a:tc rowSpan="3">
                  <a:txBody>
                    <a:bodyPr/>
                    <a:lstStyle/>
                    <a:p>
                      <a:pPr marL="0" marR="0" lvl="0" indent="0" algn="l" rtl="0">
                        <a:lnSpc>
                          <a:spcPct val="100000"/>
                        </a:lnSpc>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27125">
                <a:tc vMerge="1">
                  <a:txBody>
                    <a:bodyPr/>
                    <a:lstStyle/>
                    <a:p>
                      <a:endParaRPr lang="ko-KR"/>
                    </a:p>
                  </a:txBody>
                  <a:tcPr/>
                </a:tc>
                <a:tc>
                  <a:txBody>
                    <a:bodyPr/>
                    <a:lstStyle/>
                    <a:p>
                      <a:pPr marL="0" marR="0" lvl="0" indent="0" algn="ctr" rtl="0">
                        <a:lnSpc>
                          <a:spcPct val="100000"/>
                        </a:lnSpc>
                        <a:spcBef>
                          <a:spcPts val="0"/>
                        </a:spcBef>
                        <a:spcAft>
                          <a:spcPts val="0"/>
                        </a:spcAft>
                        <a:buClr>
                          <a:schemeClr val="dk1"/>
                        </a:buClr>
                        <a:buSzPts val="1400"/>
                        <a:buFont typeface="Malgun Gothic"/>
                        <a:buNone/>
                      </a:pPr>
                      <a:r>
                        <a:rPr lang="en-US" sz="1400" b="1">
                          <a:solidFill>
                            <a:schemeClr val="dk1"/>
                          </a:solidFill>
                          <a:latin typeface="Malgun Gothic"/>
                          <a:ea typeface="Malgun Gothic"/>
                          <a:cs typeface="Malgun Gothic"/>
                          <a:sym typeface="Malgun Gothic"/>
                        </a:rPr>
                        <a:t>모델 활용</a:t>
                      </a:r>
                      <a:endParaRPr sz="1400" b="1">
                        <a:solidFill>
                          <a:schemeClr val="dk1"/>
                        </a:solidFill>
                        <a:latin typeface="Malgun Gothic"/>
                        <a:ea typeface="Malgun Gothic"/>
                        <a:cs typeface="Malgun Gothic"/>
                        <a:sym typeface="Malgun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806475">
                <a:tc vMerge="1">
                  <a:txBody>
                    <a:bodyPr/>
                    <a:lstStyle/>
                    <a:p>
                      <a:endParaRPr lang="ko-KR"/>
                    </a:p>
                  </a:txBody>
                  <a:tcPr/>
                </a:tc>
                <a:tc>
                  <a:txBody>
                    <a:bodyPr/>
                    <a:lstStyle/>
                    <a:p>
                      <a:pPr marL="0" marR="0" lvl="0" indent="0" algn="l" rtl="0">
                        <a:lnSpc>
                          <a:spcPct val="100000"/>
                        </a:lnSpc>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520" name="Google Shape;520;p19"/>
          <p:cNvPicPr preferRelativeResize="0"/>
          <p:nvPr/>
        </p:nvPicPr>
        <p:blipFill rotWithShape="1">
          <a:blip r:embed="rId3">
            <a:alphaModFix/>
          </a:blip>
          <a:srcRect/>
          <a:stretch/>
        </p:blipFill>
        <p:spPr>
          <a:xfrm>
            <a:off x="1613398" y="4810838"/>
            <a:ext cx="2053119" cy="1089065"/>
          </a:xfrm>
          <a:prstGeom prst="rect">
            <a:avLst/>
          </a:prstGeom>
          <a:noFill/>
          <a:ln w="9525" cap="flat" cmpd="sng">
            <a:solidFill>
              <a:srgbClr val="00B0F0"/>
            </a:solidFill>
            <a:prstDash val="solid"/>
            <a:round/>
            <a:headEnd type="none" w="sm" len="sm"/>
            <a:tailEnd type="none" w="sm" len="sm"/>
          </a:ln>
        </p:spPr>
      </p:pic>
      <p:pic>
        <p:nvPicPr>
          <p:cNvPr id="521" name="Google Shape;521;p19"/>
          <p:cNvPicPr preferRelativeResize="0"/>
          <p:nvPr/>
        </p:nvPicPr>
        <p:blipFill rotWithShape="1">
          <a:blip r:embed="rId4">
            <a:alphaModFix/>
          </a:blip>
          <a:srcRect t="89505"/>
          <a:stretch/>
        </p:blipFill>
        <p:spPr>
          <a:xfrm>
            <a:off x="1834797" y="5045340"/>
            <a:ext cx="2115336" cy="1089064"/>
          </a:xfrm>
          <a:prstGeom prst="rect">
            <a:avLst/>
          </a:prstGeom>
          <a:noFill/>
          <a:ln w="9525" cap="flat" cmpd="sng">
            <a:solidFill>
              <a:srgbClr val="00B0F0"/>
            </a:solidFill>
            <a:prstDash val="solid"/>
            <a:round/>
            <a:headEnd type="none" w="sm" len="sm"/>
            <a:tailEnd type="none" w="sm" len="sm"/>
          </a:ln>
        </p:spPr>
      </p:pic>
      <p:pic>
        <p:nvPicPr>
          <p:cNvPr id="522" name="Google Shape;522;p19"/>
          <p:cNvPicPr preferRelativeResize="0"/>
          <p:nvPr/>
        </p:nvPicPr>
        <p:blipFill rotWithShape="1">
          <a:blip r:embed="rId5">
            <a:alphaModFix/>
          </a:blip>
          <a:srcRect l="4486" r="5263"/>
          <a:stretch/>
        </p:blipFill>
        <p:spPr>
          <a:xfrm>
            <a:off x="2325408" y="5300856"/>
            <a:ext cx="1843356" cy="995191"/>
          </a:xfrm>
          <a:prstGeom prst="rect">
            <a:avLst/>
          </a:prstGeom>
          <a:noFill/>
          <a:ln w="9525" cap="flat" cmpd="sng">
            <a:solidFill>
              <a:srgbClr val="00B0F0"/>
            </a:solidFill>
            <a:prstDash val="solid"/>
            <a:round/>
            <a:headEnd type="none" w="sm" len="sm"/>
            <a:tailEnd type="none" w="sm" len="sm"/>
          </a:ln>
        </p:spPr>
      </p:pic>
      <p:sp>
        <p:nvSpPr>
          <p:cNvPr id="523" name="Google Shape;523;p19"/>
          <p:cNvSpPr txBox="1"/>
          <p:nvPr/>
        </p:nvSpPr>
        <p:spPr>
          <a:xfrm>
            <a:off x="565153" y="1090049"/>
            <a:ext cx="201158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0000"/>
                </a:solidFill>
                <a:latin typeface="Malgun Gothic"/>
                <a:ea typeface="Malgun Gothic"/>
                <a:cs typeface="Malgun Gothic"/>
                <a:sym typeface="Malgun Gothic"/>
              </a:rPr>
              <a:t>1. 진동, 전력 데이터</a:t>
            </a:r>
            <a:endParaRPr sz="1200" b="1">
              <a:solidFill>
                <a:srgbClr val="FF0000"/>
              </a:solidFill>
              <a:latin typeface="Malgun Gothic"/>
              <a:ea typeface="Malgun Gothic"/>
              <a:cs typeface="Malgun Gothic"/>
              <a:sym typeface="Malgun Gothic"/>
            </a:endParaRPr>
          </a:p>
        </p:txBody>
      </p:sp>
      <p:sp>
        <p:nvSpPr>
          <p:cNvPr id="524" name="Google Shape;524;p19"/>
          <p:cNvSpPr txBox="1"/>
          <p:nvPr/>
        </p:nvSpPr>
        <p:spPr>
          <a:xfrm>
            <a:off x="577523" y="4592161"/>
            <a:ext cx="149786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0000"/>
                </a:solidFill>
                <a:latin typeface="Malgun Gothic"/>
                <a:ea typeface="Malgun Gothic"/>
                <a:cs typeface="Malgun Gothic"/>
                <a:sym typeface="Malgun Gothic"/>
              </a:rPr>
              <a:t>3. 신호 변환</a:t>
            </a:r>
            <a:endParaRPr sz="1200" b="1">
              <a:solidFill>
                <a:srgbClr val="FF0000"/>
              </a:solidFill>
              <a:latin typeface="Malgun Gothic"/>
              <a:ea typeface="Malgun Gothic"/>
              <a:cs typeface="Malgun Gothic"/>
              <a:sym typeface="Malgun Gothic"/>
            </a:endParaRPr>
          </a:p>
        </p:txBody>
      </p:sp>
      <p:pic>
        <p:nvPicPr>
          <p:cNvPr id="525" name="Google Shape;525;p19"/>
          <p:cNvPicPr preferRelativeResize="0"/>
          <p:nvPr/>
        </p:nvPicPr>
        <p:blipFill rotWithShape="1">
          <a:blip r:embed="rId6">
            <a:alphaModFix/>
          </a:blip>
          <a:srcRect/>
          <a:stretch/>
        </p:blipFill>
        <p:spPr>
          <a:xfrm>
            <a:off x="5337910" y="1374129"/>
            <a:ext cx="3744416" cy="1428750"/>
          </a:xfrm>
          <a:prstGeom prst="rect">
            <a:avLst/>
          </a:prstGeom>
          <a:noFill/>
          <a:ln w="9525" cap="flat" cmpd="sng">
            <a:solidFill>
              <a:srgbClr val="00B0F0"/>
            </a:solidFill>
            <a:prstDash val="solid"/>
            <a:round/>
            <a:headEnd type="none" w="sm" len="sm"/>
            <a:tailEnd type="none" w="sm" len="sm"/>
          </a:ln>
        </p:spPr>
      </p:pic>
      <p:sp>
        <p:nvSpPr>
          <p:cNvPr id="526" name="Google Shape;526;p19"/>
          <p:cNvSpPr txBox="1"/>
          <p:nvPr/>
        </p:nvSpPr>
        <p:spPr>
          <a:xfrm>
            <a:off x="5328231" y="1115482"/>
            <a:ext cx="149786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0000"/>
                </a:solidFill>
                <a:latin typeface="Malgun Gothic"/>
                <a:ea typeface="Malgun Gothic"/>
                <a:cs typeface="Malgun Gothic"/>
                <a:sym typeface="Malgun Gothic"/>
              </a:rPr>
              <a:t>1. 신경망 비교</a:t>
            </a:r>
            <a:endParaRPr sz="1200" b="1">
              <a:solidFill>
                <a:srgbClr val="FF0000"/>
              </a:solidFill>
              <a:latin typeface="Malgun Gothic"/>
              <a:ea typeface="Malgun Gothic"/>
              <a:cs typeface="Malgun Gothic"/>
              <a:sym typeface="Malgun Gothic"/>
            </a:endParaRPr>
          </a:p>
        </p:txBody>
      </p:sp>
      <p:pic>
        <p:nvPicPr>
          <p:cNvPr id="527" name="Google Shape;527;p19"/>
          <p:cNvPicPr preferRelativeResize="0"/>
          <p:nvPr/>
        </p:nvPicPr>
        <p:blipFill rotWithShape="1">
          <a:blip r:embed="rId7">
            <a:alphaModFix/>
          </a:blip>
          <a:srcRect b="4819"/>
          <a:stretch/>
        </p:blipFill>
        <p:spPr>
          <a:xfrm>
            <a:off x="5901979" y="1733682"/>
            <a:ext cx="3744416" cy="1193394"/>
          </a:xfrm>
          <a:prstGeom prst="rect">
            <a:avLst/>
          </a:prstGeom>
          <a:noFill/>
          <a:ln w="9525" cap="flat" cmpd="sng">
            <a:solidFill>
              <a:srgbClr val="00B0F0"/>
            </a:solidFill>
            <a:prstDash val="solid"/>
            <a:round/>
            <a:headEnd type="none" w="sm" len="sm"/>
            <a:tailEnd type="none" w="sm" len="sm"/>
          </a:ln>
        </p:spPr>
      </p:pic>
      <p:pic>
        <p:nvPicPr>
          <p:cNvPr id="528" name="Google Shape;528;p19"/>
          <p:cNvPicPr preferRelativeResize="0"/>
          <p:nvPr/>
        </p:nvPicPr>
        <p:blipFill rotWithShape="1">
          <a:blip r:embed="rId8">
            <a:alphaModFix/>
          </a:blip>
          <a:srcRect/>
          <a:stretch/>
        </p:blipFill>
        <p:spPr>
          <a:xfrm>
            <a:off x="5393735" y="3248818"/>
            <a:ext cx="4326914" cy="803610"/>
          </a:xfrm>
          <a:prstGeom prst="rect">
            <a:avLst/>
          </a:prstGeom>
          <a:noFill/>
          <a:ln>
            <a:noFill/>
          </a:ln>
        </p:spPr>
      </p:pic>
      <p:sp>
        <p:nvSpPr>
          <p:cNvPr id="529" name="Google Shape;529;p19"/>
          <p:cNvSpPr txBox="1"/>
          <p:nvPr/>
        </p:nvSpPr>
        <p:spPr>
          <a:xfrm>
            <a:off x="5226638" y="2975121"/>
            <a:ext cx="184104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0000"/>
                </a:solidFill>
                <a:latin typeface="Malgun Gothic"/>
                <a:ea typeface="Malgun Gothic"/>
                <a:cs typeface="Malgun Gothic"/>
                <a:sym typeface="Malgun Gothic"/>
              </a:rPr>
              <a:t>2. 신경망 성능 검증</a:t>
            </a:r>
            <a:endParaRPr sz="1200" b="1">
              <a:solidFill>
                <a:srgbClr val="FF0000"/>
              </a:solidFill>
              <a:latin typeface="Malgun Gothic"/>
              <a:ea typeface="Malgun Gothic"/>
              <a:cs typeface="Malgun Gothic"/>
              <a:sym typeface="Malgun Gothic"/>
            </a:endParaRPr>
          </a:p>
        </p:txBody>
      </p:sp>
      <p:sp>
        <p:nvSpPr>
          <p:cNvPr id="530" name="Google Shape;530;p19"/>
          <p:cNvSpPr/>
          <p:nvPr/>
        </p:nvSpPr>
        <p:spPr>
          <a:xfrm>
            <a:off x="7292542" y="2705786"/>
            <a:ext cx="397131" cy="411488"/>
          </a:xfrm>
          <a:prstGeom prst="downArrow">
            <a:avLst>
              <a:gd name="adj1" fmla="val 50000"/>
              <a:gd name="adj2" fmla="val 50000"/>
            </a:avLst>
          </a:prstGeom>
          <a:solidFill>
            <a:srgbClr val="FFC000"/>
          </a:solidFill>
          <a:ln w="25400" cap="flat" cmpd="sng">
            <a:solidFill>
              <a:srgbClr val="FDEA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531" name="Google Shape;531;p19"/>
          <p:cNvPicPr preferRelativeResize="0"/>
          <p:nvPr/>
        </p:nvPicPr>
        <p:blipFill rotWithShape="1">
          <a:blip r:embed="rId9">
            <a:alphaModFix/>
          </a:blip>
          <a:srcRect/>
          <a:stretch/>
        </p:blipFill>
        <p:spPr>
          <a:xfrm>
            <a:off x="7571027" y="4622565"/>
            <a:ext cx="2180368" cy="1676180"/>
          </a:xfrm>
          <a:prstGeom prst="rect">
            <a:avLst/>
          </a:prstGeom>
          <a:noFill/>
          <a:ln>
            <a:noFill/>
          </a:ln>
        </p:spPr>
      </p:pic>
      <p:pic>
        <p:nvPicPr>
          <p:cNvPr id="532" name="Google Shape;532;p19"/>
          <p:cNvPicPr preferRelativeResize="0"/>
          <p:nvPr/>
        </p:nvPicPr>
        <p:blipFill rotWithShape="1">
          <a:blip r:embed="rId10">
            <a:alphaModFix/>
          </a:blip>
          <a:srcRect/>
          <a:stretch/>
        </p:blipFill>
        <p:spPr>
          <a:xfrm>
            <a:off x="5303237" y="4590308"/>
            <a:ext cx="2197724" cy="1708437"/>
          </a:xfrm>
          <a:prstGeom prst="rect">
            <a:avLst/>
          </a:prstGeom>
          <a:noFill/>
          <a:ln>
            <a:noFill/>
          </a:ln>
        </p:spPr>
      </p:pic>
      <p:sp>
        <p:nvSpPr>
          <p:cNvPr id="533" name="Google Shape;533;p19"/>
          <p:cNvSpPr txBox="1"/>
          <p:nvPr/>
        </p:nvSpPr>
        <p:spPr>
          <a:xfrm>
            <a:off x="2616987" y="4771152"/>
            <a:ext cx="1099588" cy="30777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a:solidFill>
                  <a:schemeClr val="dk1"/>
                </a:solidFill>
                <a:latin typeface="Malgun Gothic"/>
                <a:ea typeface="Malgun Gothic"/>
                <a:cs typeface="Malgun Gothic"/>
                <a:sym typeface="Malgun Gothic"/>
              </a:rPr>
              <a:t>FFT</a:t>
            </a:r>
            <a:endParaRPr/>
          </a:p>
        </p:txBody>
      </p:sp>
      <p:sp>
        <p:nvSpPr>
          <p:cNvPr id="534" name="Google Shape;534;p19"/>
          <p:cNvSpPr txBox="1"/>
          <p:nvPr/>
        </p:nvSpPr>
        <p:spPr>
          <a:xfrm>
            <a:off x="2814421" y="5020344"/>
            <a:ext cx="1099588" cy="30777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a:solidFill>
                  <a:schemeClr val="dk1"/>
                </a:solidFill>
                <a:latin typeface="Malgun Gothic"/>
                <a:ea typeface="Malgun Gothic"/>
                <a:cs typeface="Malgun Gothic"/>
                <a:sym typeface="Malgun Gothic"/>
              </a:rPr>
              <a:t>Wavelet</a:t>
            </a:r>
            <a:endParaRPr/>
          </a:p>
        </p:txBody>
      </p:sp>
      <p:sp>
        <p:nvSpPr>
          <p:cNvPr id="535" name="Google Shape;535;p19"/>
          <p:cNvSpPr txBox="1"/>
          <p:nvPr/>
        </p:nvSpPr>
        <p:spPr>
          <a:xfrm>
            <a:off x="3054901" y="5273741"/>
            <a:ext cx="1099588" cy="30777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a:solidFill>
                  <a:schemeClr val="dk1"/>
                </a:solidFill>
                <a:latin typeface="Malgun Gothic"/>
                <a:ea typeface="Malgun Gothic"/>
                <a:cs typeface="Malgun Gothic"/>
                <a:sym typeface="Malgun Gothic"/>
              </a:rPr>
              <a:t>SSA</a:t>
            </a:r>
            <a:endParaRPr/>
          </a:p>
        </p:txBody>
      </p:sp>
      <p:sp>
        <p:nvSpPr>
          <p:cNvPr id="536" name="Google Shape;536;p19"/>
          <p:cNvSpPr txBox="1"/>
          <p:nvPr/>
        </p:nvSpPr>
        <p:spPr>
          <a:xfrm>
            <a:off x="7689673" y="1304475"/>
            <a:ext cx="139265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a:solidFill>
                  <a:schemeClr val="dk1"/>
                </a:solidFill>
                <a:latin typeface="Malgun Gothic"/>
                <a:ea typeface="Malgun Gothic"/>
                <a:cs typeface="Malgun Gothic"/>
                <a:sym typeface="Malgun Gothic"/>
              </a:rPr>
              <a:t>Auto Encoder</a:t>
            </a:r>
            <a:endParaRPr/>
          </a:p>
        </p:txBody>
      </p:sp>
      <p:sp>
        <p:nvSpPr>
          <p:cNvPr id="537" name="Google Shape;537;p19"/>
          <p:cNvSpPr txBox="1"/>
          <p:nvPr/>
        </p:nvSpPr>
        <p:spPr>
          <a:xfrm>
            <a:off x="8278834" y="1707342"/>
            <a:ext cx="139265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1">
                <a:solidFill>
                  <a:schemeClr val="dk1"/>
                </a:solidFill>
                <a:latin typeface="Malgun Gothic"/>
                <a:ea typeface="Malgun Gothic"/>
                <a:cs typeface="Malgun Gothic"/>
                <a:sym typeface="Malgun Gothic"/>
              </a:rPr>
              <a:t>TadGAN</a:t>
            </a:r>
            <a:endParaRPr sz="1400" b="1">
              <a:solidFill>
                <a:schemeClr val="dk1"/>
              </a:solidFill>
              <a:latin typeface="Malgun Gothic"/>
              <a:ea typeface="Malgun Gothic"/>
              <a:cs typeface="Malgun Gothic"/>
              <a:sym typeface="Malgun Gothic"/>
            </a:endParaRPr>
          </a:p>
        </p:txBody>
      </p:sp>
      <p:grpSp>
        <p:nvGrpSpPr>
          <p:cNvPr id="538" name="Google Shape;538;p19"/>
          <p:cNvGrpSpPr/>
          <p:nvPr/>
        </p:nvGrpSpPr>
        <p:grpSpPr>
          <a:xfrm>
            <a:off x="858952" y="1549439"/>
            <a:ext cx="3914889" cy="1198516"/>
            <a:chOff x="565883" y="1622825"/>
            <a:chExt cx="4377143" cy="1469683"/>
          </a:xfrm>
        </p:grpSpPr>
        <p:pic>
          <p:nvPicPr>
            <p:cNvPr id="539" name="Google Shape;539;p19"/>
            <p:cNvPicPr preferRelativeResize="0"/>
            <p:nvPr/>
          </p:nvPicPr>
          <p:blipFill rotWithShape="1">
            <a:blip r:embed="rId11">
              <a:alphaModFix/>
            </a:blip>
            <a:srcRect/>
            <a:stretch/>
          </p:blipFill>
          <p:spPr>
            <a:xfrm>
              <a:off x="565883" y="1641884"/>
              <a:ext cx="1998527" cy="1442030"/>
            </a:xfrm>
            <a:prstGeom prst="rect">
              <a:avLst/>
            </a:prstGeom>
            <a:noFill/>
            <a:ln w="9525" cap="flat" cmpd="sng">
              <a:solidFill>
                <a:srgbClr val="0070C0"/>
              </a:solidFill>
              <a:prstDash val="solid"/>
              <a:round/>
              <a:headEnd type="none" w="sm" len="sm"/>
              <a:tailEnd type="none" w="sm" len="sm"/>
            </a:ln>
          </p:spPr>
        </p:pic>
        <p:pic>
          <p:nvPicPr>
            <p:cNvPr id="540" name="Google Shape;540;p19"/>
            <p:cNvPicPr preferRelativeResize="0"/>
            <p:nvPr/>
          </p:nvPicPr>
          <p:blipFill rotWithShape="1">
            <a:blip r:embed="rId12">
              <a:alphaModFix/>
            </a:blip>
            <a:srcRect/>
            <a:stretch/>
          </p:blipFill>
          <p:spPr>
            <a:xfrm>
              <a:off x="2606554" y="1622825"/>
              <a:ext cx="2334711" cy="422792"/>
            </a:xfrm>
            <a:prstGeom prst="rect">
              <a:avLst/>
            </a:prstGeom>
            <a:noFill/>
            <a:ln>
              <a:noFill/>
            </a:ln>
          </p:spPr>
        </p:pic>
        <p:pic>
          <p:nvPicPr>
            <p:cNvPr id="541" name="Google Shape;541;p19"/>
            <p:cNvPicPr preferRelativeResize="0"/>
            <p:nvPr/>
          </p:nvPicPr>
          <p:blipFill rotWithShape="1">
            <a:blip r:embed="rId13">
              <a:alphaModFix/>
            </a:blip>
            <a:srcRect/>
            <a:stretch/>
          </p:blipFill>
          <p:spPr>
            <a:xfrm>
              <a:off x="2594343" y="2088302"/>
              <a:ext cx="2348683" cy="1004206"/>
            </a:xfrm>
            <a:prstGeom prst="rect">
              <a:avLst/>
            </a:prstGeom>
            <a:noFill/>
            <a:ln>
              <a:noFill/>
            </a:ln>
          </p:spPr>
        </p:pic>
      </p:grpSp>
      <p:cxnSp>
        <p:nvCxnSpPr>
          <p:cNvPr id="542" name="Google Shape;542;p19"/>
          <p:cNvCxnSpPr>
            <a:stCxn id="522" idx="3"/>
            <a:endCxn id="525" idx="1"/>
          </p:cNvCxnSpPr>
          <p:nvPr/>
        </p:nvCxnSpPr>
        <p:spPr>
          <a:xfrm rot="10800000" flipH="1">
            <a:off x="4168764" y="2088652"/>
            <a:ext cx="1169100" cy="3709800"/>
          </a:xfrm>
          <a:prstGeom prst="curvedConnector3">
            <a:avLst>
              <a:gd name="adj1" fmla="val 50002"/>
            </a:avLst>
          </a:prstGeom>
          <a:noFill/>
          <a:ln w="38100" cap="flat" cmpd="sng">
            <a:solidFill>
              <a:srgbClr val="FF0000"/>
            </a:solidFill>
            <a:prstDash val="dash"/>
            <a:round/>
            <a:headEnd type="none" w="sm" len="sm"/>
            <a:tailEnd type="triangle" w="med" len="med"/>
          </a:ln>
        </p:spPr>
      </p:cxnSp>
      <p:sp>
        <p:nvSpPr>
          <p:cNvPr id="543" name="Google Shape;543;p19"/>
          <p:cNvSpPr txBox="1"/>
          <p:nvPr/>
        </p:nvSpPr>
        <p:spPr>
          <a:xfrm>
            <a:off x="2001512" y="1297514"/>
            <a:ext cx="199852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B0F0"/>
                </a:solidFill>
                <a:latin typeface="Malgun Gothic"/>
                <a:ea typeface="Malgun Gothic"/>
                <a:cs typeface="Malgun Gothic"/>
                <a:sym typeface="Malgun Gothic"/>
              </a:rPr>
              <a:t>0.1초 당 1개 데이터 수집</a:t>
            </a:r>
            <a:endParaRPr sz="1200" b="1">
              <a:solidFill>
                <a:srgbClr val="00B0F0"/>
              </a:solidFill>
              <a:latin typeface="Malgun Gothic"/>
              <a:ea typeface="Malgun Gothic"/>
              <a:cs typeface="Malgun Gothic"/>
              <a:sym typeface="Malgun Gothic"/>
            </a:endParaRPr>
          </a:p>
        </p:txBody>
      </p:sp>
      <p:sp>
        <p:nvSpPr>
          <p:cNvPr id="544" name="Google Shape;544;p19"/>
          <p:cNvSpPr txBox="1"/>
          <p:nvPr/>
        </p:nvSpPr>
        <p:spPr>
          <a:xfrm>
            <a:off x="565153" y="2780928"/>
            <a:ext cx="190465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0000"/>
                </a:solidFill>
                <a:latin typeface="Malgun Gothic"/>
                <a:ea typeface="Malgun Gothic"/>
                <a:cs typeface="Malgun Gothic"/>
                <a:sym typeface="Malgun Gothic"/>
              </a:rPr>
              <a:t>2. 툴 사용 구간 데이터</a:t>
            </a:r>
            <a:endParaRPr sz="1200" b="1">
              <a:solidFill>
                <a:srgbClr val="FF0000"/>
              </a:solidFill>
              <a:latin typeface="Malgun Gothic"/>
              <a:ea typeface="Malgun Gothic"/>
              <a:cs typeface="Malgun Gothic"/>
              <a:sym typeface="Malgun Gothic"/>
            </a:endParaRPr>
          </a:p>
        </p:txBody>
      </p:sp>
      <p:pic>
        <p:nvPicPr>
          <p:cNvPr id="545" name="Google Shape;545;p19"/>
          <p:cNvPicPr preferRelativeResize="0"/>
          <p:nvPr/>
        </p:nvPicPr>
        <p:blipFill rotWithShape="1">
          <a:blip r:embed="rId14">
            <a:alphaModFix/>
          </a:blip>
          <a:srcRect/>
          <a:stretch/>
        </p:blipFill>
        <p:spPr>
          <a:xfrm>
            <a:off x="1449956" y="3057927"/>
            <a:ext cx="2854972" cy="15037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1"/>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573" name="Google Shape;573;p21"/>
          <p:cNvGraphicFramePr/>
          <p:nvPr/>
        </p:nvGraphicFramePr>
        <p:xfrm>
          <a:off x="560512" y="705858"/>
          <a:ext cx="9217025" cy="5675475"/>
        </p:xfrm>
        <a:graphic>
          <a:graphicData uri="http://schemas.openxmlformats.org/drawingml/2006/table">
            <a:tbl>
              <a:tblPr firstRow="1" bandRow="1">
                <a:noFill/>
                <a:tableStyleId>{335682DB-4451-482B-B81D-CBF10C3E13F3}</a:tableStyleId>
              </a:tblPr>
              <a:tblGrid>
                <a:gridCol w="394900">
                  <a:extLst>
                    <a:ext uri="{9D8B030D-6E8A-4147-A177-3AD203B41FA5}">
                      <a16:colId xmlns:a16="http://schemas.microsoft.com/office/drawing/2014/main" val="20000"/>
                    </a:ext>
                  </a:extLst>
                </a:gridCol>
                <a:gridCol w="2217625">
                  <a:extLst>
                    <a:ext uri="{9D8B030D-6E8A-4147-A177-3AD203B41FA5}">
                      <a16:colId xmlns:a16="http://schemas.microsoft.com/office/drawing/2014/main" val="20001"/>
                    </a:ext>
                  </a:extLst>
                </a:gridCol>
                <a:gridCol w="386325">
                  <a:extLst>
                    <a:ext uri="{9D8B030D-6E8A-4147-A177-3AD203B41FA5}">
                      <a16:colId xmlns:a16="http://schemas.microsoft.com/office/drawing/2014/main" val="20002"/>
                    </a:ext>
                  </a:extLst>
                </a:gridCol>
                <a:gridCol w="2217625">
                  <a:extLst>
                    <a:ext uri="{9D8B030D-6E8A-4147-A177-3AD203B41FA5}">
                      <a16:colId xmlns:a16="http://schemas.microsoft.com/office/drawing/2014/main" val="20003"/>
                    </a:ext>
                  </a:extLst>
                </a:gridCol>
                <a:gridCol w="4000550">
                  <a:extLst>
                    <a:ext uri="{9D8B030D-6E8A-4147-A177-3AD203B41FA5}">
                      <a16:colId xmlns:a16="http://schemas.microsoft.com/office/drawing/2014/main" val="20004"/>
                    </a:ext>
                  </a:extLst>
                </a:gridCol>
              </a:tblGrid>
              <a:tr h="553675">
                <a:tc gridSpan="5">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원본 데이터 분석</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770325">
                <a:tc>
                  <a:txBody>
                    <a:bodyPr/>
                    <a:lstStyle/>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진동데이터</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3">
                  <a:txBody>
                    <a:bodyPr/>
                    <a:lstStyle/>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탐</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색</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적</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데</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이</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터</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분</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석</a:t>
                      </a: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l" rtl="0">
                        <a:lnSpc>
                          <a:spcPct val="150000"/>
                        </a:lnSpc>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3">
                  <a:txBody>
                    <a:bodyPr/>
                    <a:lstStyle/>
                    <a:p>
                      <a:pPr marL="0" marR="0" lvl="0" indent="0" algn="l" rtl="0">
                        <a:lnSpc>
                          <a:spcPct val="150000"/>
                        </a:lnSpc>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581150">
                <a:tc rowSpan="2">
                  <a:txBody>
                    <a:bodyPr/>
                    <a:lstStyle/>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이</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상</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치</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제</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거</a:t>
                      </a: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171450" marR="0" lvl="0" indent="-10795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tc>
                  <a:txBody>
                    <a:bodyPr/>
                    <a:lstStyle/>
                    <a:p>
                      <a:pPr marL="0" marR="0" lvl="0" indent="0" algn="l" rtl="0">
                        <a:spcBef>
                          <a:spcPts val="0"/>
                        </a:spcBef>
                        <a:spcAft>
                          <a:spcPts val="0"/>
                        </a:spcAft>
                        <a:buNone/>
                      </a:pPr>
                      <a:endParaRPr sz="1800"/>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extLst>
                  <a:ext uri="{0D108BD9-81ED-4DB2-BD59-A6C34878D82A}">
                    <a16:rowId xmlns:a16="http://schemas.microsoft.com/office/drawing/2014/main" val="10002"/>
                  </a:ext>
                </a:extLst>
              </a:tr>
              <a:tr h="1770325">
                <a:tc vMerge="1">
                  <a:txBody>
                    <a:bodyPr/>
                    <a:lstStyle/>
                    <a:p>
                      <a:endParaRPr lang="ko-KR"/>
                    </a:p>
                  </a:txBody>
                  <a:tcPr/>
                </a:tc>
                <a:tc>
                  <a:txBody>
                    <a:bodyPr/>
                    <a:lstStyle/>
                    <a:p>
                      <a:pPr marL="171450" marR="0" lvl="0" indent="-10795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tc>
                  <a:txBody>
                    <a:bodyPr/>
                    <a:lstStyle/>
                    <a:p>
                      <a:pPr marL="0" marR="0" lvl="0" indent="0" algn="l" rtl="0">
                        <a:spcBef>
                          <a:spcPts val="0"/>
                        </a:spcBef>
                        <a:spcAft>
                          <a:spcPts val="0"/>
                        </a:spcAft>
                        <a:buNone/>
                      </a:pPr>
                      <a:endParaRPr sz="1800"/>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extLst>
                  <a:ext uri="{0D108BD9-81ED-4DB2-BD59-A6C34878D82A}">
                    <a16:rowId xmlns:a16="http://schemas.microsoft.com/office/drawing/2014/main" val="10003"/>
                  </a:ext>
                </a:extLst>
              </a:tr>
            </a:tbl>
          </a:graphicData>
        </a:graphic>
      </p:graphicFrame>
      <p:pic>
        <p:nvPicPr>
          <p:cNvPr id="574" name="Google Shape;574;p21"/>
          <p:cNvPicPr preferRelativeResize="0"/>
          <p:nvPr/>
        </p:nvPicPr>
        <p:blipFill rotWithShape="1">
          <a:blip r:embed="rId3">
            <a:alphaModFix/>
          </a:blip>
          <a:srcRect r="5351" b="1996"/>
          <a:stretch/>
        </p:blipFill>
        <p:spPr>
          <a:xfrm>
            <a:off x="1009379" y="1438652"/>
            <a:ext cx="2088352" cy="1445066"/>
          </a:xfrm>
          <a:prstGeom prst="rect">
            <a:avLst/>
          </a:prstGeom>
          <a:noFill/>
          <a:ln>
            <a:noFill/>
          </a:ln>
        </p:spPr>
      </p:pic>
      <p:pic>
        <p:nvPicPr>
          <p:cNvPr id="575" name="Google Shape;575;p21"/>
          <p:cNvPicPr preferRelativeResize="0"/>
          <p:nvPr/>
        </p:nvPicPr>
        <p:blipFill rotWithShape="1">
          <a:blip r:embed="rId4">
            <a:alphaModFix/>
          </a:blip>
          <a:srcRect r="19324" b="51570"/>
          <a:stretch/>
        </p:blipFill>
        <p:spPr>
          <a:xfrm>
            <a:off x="992561" y="3217950"/>
            <a:ext cx="2088352" cy="1255135"/>
          </a:xfrm>
          <a:prstGeom prst="rect">
            <a:avLst/>
          </a:prstGeom>
          <a:noFill/>
          <a:ln>
            <a:noFill/>
          </a:ln>
        </p:spPr>
      </p:pic>
      <p:pic>
        <p:nvPicPr>
          <p:cNvPr id="576" name="Google Shape;576;p21"/>
          <p:cNvPicPr preferRelativeResize="0"/>
          <p:nvPr/>
        </p:nvPicPr>
        <p:blipFill rotWithShape="1">
          <a:blip r:embed="rId4">
            <a:alphaModFix/>
          </a:blip>
          <a:srcRect t="49355" r="18136"/>
          <a:stretch/>
        </p:blipFill>
        <p:spPr>
          <a:xfrm>
            <a:off x="992560" y="4786376"/>
            <a:ext cx="2105171" cy="1450936"/>
          </a:xfrm>
          <a:prstGeom prst="rect">
            <a:avLst/>
          </a:prstGeom>
          <a:noFill/>
          <a:ln>
            <a:noFill/>
          </a:ln>
        </p:spPr>
      </p:pic>
      <p:pic>
        <p:nvPicPr>
          <p:cNvPr id="577" name="Google Shape;577;p21"/>
          <p:cNvPicPr preferRelativeResize="0"/>
          <p:nvPr/>
        </p:nvPicPr>
        <p:blipFill rotWithShape="1">
          <a:blip r:embed="rId5">
            <a:alphaModFix/>
          </a:blip>
          <a:srcRect/>
          <a:stretch/>
        </p:blipFill>
        <p:spPr>
          <a:xfrm>
            <a:off x="3635697" y="1502752"/>
            <a:ext cx="2088352" cy="1440161"/>
          </a:xfrm>
          <a:prstGeom prst="rect">
            <a:avLst/>
          </a:prstGeom>
          <a:noFill/>
          <a:ln>
            <a:noFill/>
          </a:ln>
        </p:spPr>
      </p:pic>
      <p:pic>
        <p:nvPicPr>
          <p:cNvPr id="578" name="Google Shape;578;p21"/>
          <p:cNvPicPr preferRelativeResize="0"/>
          <p:nvPr/>
        </p:nvPicPr>
        <p:blipFill rotWithShape="1">
          <a:blip r:embed="rId6">
            <a:alphaModFix/>
          </a:blip>
          <a:srcRect r="3789" b="3850"/>
          <a:stretch/>
        </p:blipFill>
        <p:spPr>
          <a:xfrm>
            <a:off x="3614551" y="3196045"/>
            <a:ext cx="2088353" cy="1333479"/>
          </a:xfrm>
          <a:prstGeom prst="rect">
            <a:avLst/>
          </a:prstGeom>
          <a:noFill/>
          <a:ln>
            <a:noFill/>
          </a:ln>
        </p:spPr>
      </p:pic>
      <p:pic>
        <p:nvPicPr>
          <p:cNvPr id="579" name="Google Shape;579;p21"/>
          <p:cNvPicPr preferRelativeResize="0"/>
          <p:nvPr/>
        </p:nvPicPr>
        <p:blipFill rotWithShape="1">
          <a:blip r:embed="rId7">
            <a:alphaModFix/>
          </a:blip>
          <a:srcRect r="11" b="2939"/>
          <a:stretch/>
        </p:blipFill>
        <p:spPr>
          <a:xfrm>
            <a:off x="3633046" y="4764471"/>
            <a:ext cx="2088353" cy="1495926"/>
          </a:xfrm>
          <a:prstGeom prst="rect">
            <a:avLst/>
          </a:prstGeom>
          <a:noFill/>
          <a:ln>
            <a:noFill/>
          </a:ln>
        </p:spPr>
      </p:pic>
      <p:sp>
        <p:nvSpPr>
          <p:cNvPr id="580" name="Google Shape;580;p21"/>
          <p:cNvSpPr txBox="1"/>
          <p:nvPr/>
        </p:nvSpPr>
        <p:spPr>
          <a:xfrm>
            <a:off x="5817096" y="1302374"/>
            <a:ext cx="3888432" cy="50118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Malgun Gothic"/>
                <a:ea typeface="Malgun Gothic"/>
                <a:cs typeface="Malgun Gothic"/>
                <a:sym typeface="Malgun Gothic"/>
              </a:rPr>
              <a:t>결측치 제거</a:t>
            </a:r>
            <a:endParaRPr sz="1300" b="1">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데이터의 결손 값 및 type을 확인하기 위해  inform함수를 제작하여 데이터 형태를 확인.</a:t>
            </a:r>
            <a:endParaRPr/>
          </a:p>
          <a:p>
            <a:pPr marL="171450" marR="0" lvl="0" indent="-95250" algn="l" rtl="0">
              <a:lnSpc>
                <a:spcPct val="150000"/>
              </a:lnSpc>
              <a:spcBef>
                <a:spcPts val="0"/>
              </a:spcBef>
              <a:spcAft>
                <a:spcPts val="0"/>
              </a:spcAft>
              <a:buClr>
                <a:schemeClr val="dk1"/>
              </a:buClr>
              <a:buSzPts val="1200"/>
              <a:buFont typeface="Arial"/>
              <a:buNone/>
            </a:pPr>
            <a:endParaRPr sz="12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300" b="1">
                <a:solidFill>
                  <a:schemeClr val="dk1"/>
                </a:solidFill>
                <a:latin typeface="Malgun Gothic"/>
                <a:ea typeface="Malgun Gothic"/>
                <a:cs typeface="Malgun Gothic"/>
                <a:sym typeface="Malgun Gothic"/>
              </a:rPr>
              <a:t>이상치 제거(IQR) </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센서의 오류 혹은 Noise와 결손치로 인해 이상치가 발생.</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QR(InterQuartile Range) 방식으로 이상치 제거</a:t>
            </a:r>
            <a:endParaRPr sz="1200">
              <a:solidFill>
                <a:schemeClr val="dk1"/>
              </a:solidFill>
              <a:latin typeface="Malgun Gothic"/>
              <a:ea typeface="Malgun Gothic"/>
              <a:cs typeface="Malgun Gothic"/>
              <a:sym typeface="Malgun Gothic"/>
            </a:endParaRPr>
          </a:p>
          <a:p>
            <a:pPr marL="171450" marR="0" lvl="0" indent="-95250" algn="l" rtl="0">
              <a:lnSpc>
                <a:spcPct val="150000"/>
              </a:lnSpc>
              <a:spcBef>
                <a:spcPts val="0"/>
              </a:spcBef>
              <a:spcAft>
                <a:spcPts val="0"/>
              </a:spcAft>
              <a:buClr>
                <a:schemeClr val="dk1"/>
              </a:buClr>
              <a:buSzPts val="1200"/>
              <a:buFont typeface="Arial"/>
              <a:buNone/>
            </a:pPr>
            <a:endParaRPr sz="12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300" b="1">
                <a:solidFill>
                  <a:schemeClr val="dk1"/>
                </a:solidFill>
                <a:latin typeface="Malgun Gothic"/>
                <a:ea typeface="Malgun Gothic"/>
                <a:cs typeface="Malgun Gothic"/>
                <a:sym typeface="Malgun Gothic"/>
              </a:rPr>
              <a:t>탐색적 데이터 분석(진동)</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독립변수(x)간의 시계열성 분포 및 의존성을 확인.</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선형성 전력량 데이터 간의 선형성은 pairplot의 여러 부분에서 확인 가능하였으며 이는 데이터의 다중공선성 문제로 인식.</a:t>
            </a:r>
            <a:endParaRPr/>
          </a:p>
          <a:p>
            <a:pPr marL="171450" marR="0" lvl="0" indent="-95250" algn="l" rtl="0">
              <a:lnSpc>
                <a:spcPct val="150000"/>
              </a:lnSpc>
              <a:spcBef>
                <a:spcPts val="0"/>
              </a:spcBef>
              <a:spcAft>
                <a:spcPts val="0"/>
              </a:spcAft>
              <a:buClr>
                <a:schemeClr val="dk1"/>
              </a:buClr>
              <a:buSzPts val="1200"/>
              <a:buFont typeface="Arial"/>
              <a:buNone/>
            </a:pPr>
            <a:endParaRPr sz="12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300" b="1">
                <a:solidFill>
                  <a:schemeClr val="dk1"/>
                </a:solidFill>
                <a:latin typeface="Malgun Gothic"/>
                <a:ea typeface="Malgun Gothic"/>
                <a:cs typeface="Malgun Gothic"/>
                <a:sym typeface="Malgun Gothic"/>
              </a:rPr>
              <a:t>탐색적 데이터 분석(전력)</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변수별 다중공선성 지수(VIF Factor)를 확인하였으며 대부분 높은 지수로 도출.</a:t>
            </a:r>
            <a:endParaRPr/>
          </a:p>
          <a:p>
            <a:pPr marL="171450" marR="0" lvl="0" indent="-1714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이는 데이터의 다중공선성 문제를 암시</a:t>
            </a:r>
            <a:endParaRPr sz="1200">
              <a:solidFill>
                <a:schemeClr val="dk1"/>
              </a:solidFill>
              <a:latin typeface="Malgun Gothic"/>
              <a:ea typeface="Malgun Gothic"/>
              <a:cs typeface="Malgun Gothic"/>
              <a:sym typeface="Malgun Gothic"/>
            </a:endParaRPr>
          </a:p>
        </p:txBody>
      </p:sp>
      <p:sp>
        <p:nvSpPr>
          <p:cNvPr id="581" name="Google Shape;581;p21"/>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582" name="Google Shape;582;p21"/>
          <p:cNvSpPr/>
          <p:nvPr/>
        </p:nvSpPr>
        <p:spPr>
          <a:xfrm>
            <a:off x="1896667" y="3832202"/>
            <a:ext cx="720080" cy="697322"/>
          </a:xfrm>
          <a:prstGeom prst="ellipse">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3" name="Google Shape;583;p21"/>
          <p:cNvSpPr/>
          <p:nvPr/>
        </p:nvSpPr>
        <p:spPr>
          <a:xfrm>
            <a:off x="1896667" y="5465004"/>
            <a:ext cx="720080" cy="697322"/>
          </a:xfrm>
          <a:prstGeom prst="ellipse">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4" name="Google Shape;584;p21"/>
          <p:cNvSpPr/>
          <p:nvPr/>
        </p:nvSpPr>
        <p:spPr>
          <a:xfrm rot="5400000">
            <a:off x="960242" y="4822925"/>
            <a:ext cx="1584844" cy="373398"/>
          </a:xfrm>
          <a:prstGeom prst="curvedUpArrow">
            <a:avLst>
              <a:gd name="adj1" fmla="val 25000"/>
              <a:gd name="adj2" fmla="val 50000"/>
              <a:gd name="adj3" fmla="val 25000"/>
            </a:avLst>
          </a:prstGeom>
          <a:solidFill>
            <a:srgbClr val="FF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2"/>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590" name="Google Shape;590;p22"/>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591" name="Google Shape;591;p22"/>
          <p:cNvGraphicFramePr/>
          <p:nvPr/>
        </p:nvGraphicFramePr>
        <p:xfrm>
          <a:off x="509370" y="692992"/>
          <a:ext cx="9260975" cy="5675475"/>
        </p:xfrm>
        <a:graphic>
          <a:graphicData uri="http://schemas.openxmlformats.org/drawingml/2006/table">
            <a:tbl>
              <a:tblPr firstRow="1" bandRow="1">
                <a:noFill/>
                <a:tableStyleId>{335682DB-4451-482B-B81D-CBF10C3E13F3}</a:tableStyleId>
              </a:tblPr>
              <a:tblGrid>
                <a:gridCol w="473800">
                  <a:extLst>
                    <a:ext uri="{9D8B030D-6E8A-4147-A177-3AD203B41FA5}">
                      <a16:colId xmlns:a16="http://schemas.microsoft.com/office/drawing/2014/main" val="20000"/>
                    </a:ext>
                  </a:extLst>
                </a:gridCol>
                <a:gridCol w="2314750">
                  <a:extLst>
                    <a:ext uri="{9D8B030D-6E8A-4147-A177-3AD203B41FA5}">
                      <a16:colId xmlns:a16="http://schemas.microsoft.com/office/drawing/2014/main" val="20001"/>
                    </a:ext>
                  </a:extLst>
                </a:gridCol>
                <a:gridCol w="473800">
                  <a:extLst>
                    <a:ext uri="{9D8B030D-6E8A-4147-A177-3AD203B41FA5}">
                      <a16:colId xmlns:a16="http://schemas.microsoft.com/office/drawing/2014/main" val="20002"/>
                    </a:ext>
                  </a:extLst>
                </a:gridCol>
                <a:gridCol w="2549450">
                  <a:extLst>
                    <a:ext uri="{9D8B030D-6E8A-4147-A177-3AD203B41FA5}">
                      <a16:colId xmlns:a16="http://schemas.microsoft.com/office/drawing/2014/main" val="20003"/>
                    </a:ext>
                  </a:extLst>
                </a:gridCol>
                <a:gridCol w="3449175">
                  <a:extLst>
                    <a:ext uri="{9D8B030D-6E8A-4147-A177-3AD203B41FA5}">
                      <a16:colId xmlns:a16="http://schemas.microsoft.com/office/drawing/2014/main" val="20004"/>
                    </a:ext>
                  </a:extLst>
                </a:gridCol>
              </a:tblGrid>
              <a:tr h="493875">
                <a:tc gridSpan="5">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데이터 변환 기법 활용 원본 데이터 수정</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1295400">
                <a:tc rowSpan="4">
                  <a:txBody>
                    <a:bodyPr/>
                    <a:lstStyle/>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F</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F</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T</a:t>
                      </a:r>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변</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환</a:t>
                      </a: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4">
                  <a:txBody>
                    <a:bodyPr/>
                    <a:lstStyle/>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W</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A</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V</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E</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L</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E</a:t>
                      </a:r>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T</a:t>
                      </a:r>
                      <a:endParaRPr/>
                    </a:p>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변</a:t>
                      </a:r>
                      <a:endParaRPr sz="1000" b="1">
                        <a:latin typeface="Malgun Gothic"/>
                        <a:ea typeface="Malgun Gothic"/>
                        <a:cs typeface="Malgun Gothic"/>
                        <a:sym typeface="Malgun Gothic"/>
                      </a:endParaRPr>
                    </a:p>
                    <a:p>
                      <a:pPr marL="0" marR="0" lvl="0" indent="0" algn="ctr" rtl="0">
                        <a:spcBef>
                          <a:spcPts val="0"/>
                        </a:spcBef>
                        <a:spcAft>
                          <a:spcPts val="0"/>
                        </a:spcAft>
                        <a:buClr>
                          <a:schemeClr val="dk1"/>
                        </a:buClr>
                        <a:buSzPts val="1000"/>
                        <a:buFont typeface="Arial"/>
                        <a:buNone/>
                      </a:pPr>
                      <a:r>
                        <a:rPr lang="en-US" sz="1000" b="1">
                          <a:latin typeface="Malgun Gothic"/>
                          <a:ea typeface="Malgun Gothic"/>
                          <a:cs typeface="Malgun Gothic"/>
                          <a:sym typeface="Malgun Gothic"/>
                        </a:rPr>
                        <a:t>환</a:t>
                      </a: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rowSpan="4">
                  <a:txBody>
                    <a:bodyPr/>
                    <a:lstStyle/>
                    <a:p>
                      <a:pPr marL="0" marR="0" lvl="0" indent="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4">
                  <a:txBody>
                    <a:bodyPr/>
                    <a:lstStyle/>
                    <a:p>
                      <a:pPr marL="0" marR="0" lvl="0" indent="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95400">
                <a:tc vMerge="1">
                  <a:txBody>
                    <a:bodyPr/>
                    <a:lstStyle/>
                    <a:p>
                      <a:endParaRPr lang="ko-KR"/>
                    </a:p>
                  </a:txBody>
                  <a:tcPr/>
                </a:tc>
                <a:tc>
                  <a:txBody>
                    <a:bodyPr/>
                    <a:lstStyle/>
                    <a:p>
                      <a:pPr marL="0" marR="0" lvl="0" indent="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2"/>
                  </a:ext>
                </a:extLst>
              </a:tr>
              <a:tr h="1295400">
                <a:tc vMerge="1">
                  <a:txBody>
                    <a:bodyPr/>
                    <a:lstStyle/>
                    <a:p>
                      <a:endParaRPr lang="ko-KR"/>
                    </a:p>
                  </a:txBody>
                  <a:tcPr/>
                </a:tc>
                <a:tc>
                  <a:txBody>
                    <a:bodyPr/>
                    <a:lstStyle/>
                    <a:p>
                      <a:pPr marL="171450" marR="0" lvl="0" indent="-10795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3"/>
                  </a:ext>
                </a:extLst>
              </a:tr>
              <a:tr h="1295400">
                <a:tc vMerge="1">
                  <a:txBody>
                    <a:bodyPr/>
                    <a:lstStyle/>
                    <a:p>
                      <a:endParaRPr lang="ko-KR"/>
                    </a:p>
                  </a:txBody>
                  <a:tcPr/>
                </a:tc>
                <a:tc>
                  <a:txBody>
                    <a:bodyPr/>
                    <a:lstStyle/>
                    <a:p>
                      <a:pPr marL="171450" marR="0" lvl="0" indent="-107950" algn="ctr" rtl="0">
                        <a:spcBef>
                          <a:spcPts val="0"/>
                        </a:spcBef>
                        <a:spcAft>
                          <a:spcPts val="0"/>
                        </a:spcAft>
                        <a:buClr>
                          <a:schemeClr val="dk1"/>
                        </a:buClr>
                        <a:buSzPts val="1000"/>
                        <a:buFont typeface="Arial"/>
                        <a:buNone/>
                      </a:pPr>
                      <a:endParaRPr sz="1000">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4"/>
                  </a:ext>
                </a:extLst>
              </a:tr>
            </a:tbl>
          </a:graphicData>
        </a:graphic>
      </p:graphicFrame>
      <p:pic>
        <p:nvPicPr>
          <p:cNvPr id="592" name="Google Shape;592;p22"/>
          <p:cNvPicPr preferRelativeResize="0"/>
          <p:nvPr/>
        </p:nvPicPr>
        <p:blipFill rotWithShape="1">
          <a:blip r:embed="rId3">
            <a:alphaModFix/>
          </a:blip>
          <a:srcRect/>
          <a:stretch/>
        </p:blipFill>
        <p:spPr>
          <a:xfrm>
            <a:off x="1064568" y="1250312"/>
            <a:ext cx="2097011" cy="1101670"/>
          </a:xfrm>
          <a:prstGeom prst="rect">
            <a:avLst/>
          </a:prstGeom>
          <a:noFill/>
          <a:ln>
            <a:noFill/>
          </a:ln>
        </p:spPr>
      </p:pic>
      <p:pic>
        <p:nvPicPr>
          <p:cNvPr id="593" name="Google Shape;593;p22"/>
          <p:cNvPicPr preferRelativeResize="0"/>
          <p:nvPr/>
        </p:nvPicPr>
        <p:blipFill rotWithShape="1">
          <a:blip r:embed="rId4">
            <a:alphaModFix/>
          </a:blip>
          <a:srcRect/>
          <a:stretch/>
        </p:blipFill>
        <p:spPr>
          <a:xfrm>
            <a:off x="1064568" y="2515677"/>
            <a:ext cx="2088232" cy="1125573"/>
          </a:xfrm>
          <a:prstGeom prst="rect">
            <a:avLst/>
          </a:prstGeom>
          <a:noFill/>
          <a:ln>
            <a:noFill/>
          </a:ln>
        </p:spPr>
      </p:pic>
      <p:pic>
        <p:nvPicPr>
          <p:cNvPr id="594" name="Google Shape;594;p22"/>
          <p:cNvPicPr preferRelativeResize="0"/>
          <p:nvPr/>
        </p:nvPicPr>
        <p:blipFill rotWithShape="1">
          <a:blip r:embed="rId5">
            <a:alphaModFix/>
          </a:blip>
          <a:srcRect/>
          <a:stretch/>
        </p:blipFill>
        <p:spPr>
          <a:xfrm>
            <a:off x="1058431" y="3827587"/>
            <a:ext cx="2097011" cy="1127027"/>
          </a:xfrm>
          <a:prstGeom prst="rect">
            <a:avLst/>
          </a:prstGeom>
          <a:noFill/>
          <a:ln>
            <a:noFill/>
          </a:ln>
        </p:spPr>
      </p:pic>
      <p:pic>
        <p:nvPicPr>
          <p:cNvPr id="595" name="Google Shape;595;p22"/>
          <p:cNvPicPr preferRelativeResize="0"/>
          <p:nvPr/>
        </p:nvPicPr>
        <p:blipFill rotWithShape="1">
          <a:blip r:embed="rId6">
            <a:alphaModFix/>
          </a:blip>
          <a:srcRect/>
          <a:stretch/>
        </p:blipFill>
        <p:spPr>
          <a:xfrm>
            <a:off x="1064567" y="5164296"/>
            <a:ext cx="2088233" cy="1107691"/>
          </a:xfrm>
          <a:prstGeom prst="rect">
            <a:avLst/>
          </a:prstGeom>
          <a:noFill/>
          <a:ln>
            <a:noFill/>
          </a:ln>
        </p:spPr>
      </p:pic>
      <p:sp>
        <p:nvSpPr>
          <p:cNvPr id="596" name="Google Shape;596;p22"/>
          <p:cNvSpPr txBox="1"/>
          <p:nvPr/>
        </p:nvSpPr>
        <p:spPr>
          <a:xfrm>
            <a:off x="839472" y="1255728"/>
            <a:ext cx="831731" cy="215444"/>
          </a:xfrm>
          <a:prstGeom prst="rect">
            <a:avLst/>
          </a:prstGeom>
          <a:noFill/>
          <a:ln w="28575" cap="flat" cmpd="sng">
            <a:solidFill>
              <a:srgbClr val="FF0D0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FF0000"/>
                </a:solidFill>
                <a:latin typeface="Malgun Gothic"/>
                <a:ea typeface="Malgun Gothic"/>
                <a:cs typeface="Malgun Gothic"/>
                <a:sym typeface="Malgun Gothic"/>
              </a:rPr>
              <a:t>X축</a:t>
            </a:r>
            <a:endParaRPr sz="800">
              <a:solidFill>
                <a:srgbClr val="FF0000"/>
              </a:solidFill>
              <a:latin typeface="Malgun Gothic"/>
              <a:ea typeface="Malgun Gothic"/>
              <a:cs typeface="Malgun Gothic"/>
              <a:sym typeface="Malgun Gothic"/>
            </a:endParaRPr>
          </a:p>
        </p:txBody>
      </p:sp>
      <p:sp>
        <p:nvSpPr>
          <p:cNvPr id="597" name="Google Shape;597;p22"/>
          <p:cNvSpPr txBox="1"/>
          <p:nvPr/>
        </p:nvSpPr>
        <p:spPr>
          <a:xfrm>
            <a:off x="854862" y="2537737"/>
            <a:ext cx="831731" cy="215444"/>
          </a:xfrm>
          <a:prstGeom prst="rect">
            <a:avLst/>
          </a:prstGeom>
          <a:noFill/>
          <a:ln w="28575" cap="flat" cmpd="sng">
            <a:solidFill>
              <a:srgbClr val="FF0D0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FF0000"/>
                </a:solidFill>
                <a:latin typeface="Malgun Gothic"/>
                <a:ea typeface="Malgun Gothic"/>
                <a:cs typeface="Malgun Gothic"/>
                <a:sym typeface="Malgun Gothic"/>
              </a:rPr>
              <a:t>Y축</a:t>
            </a:r>
            <a:endParaRPr sz="800">
              <a:solidFill>
                <a:srgbClr val="FF0000"/>
              </a:solidFill>
              <a:latin typeface="Malgun Gothic"/>
              <a:ea typeface="Malgun Gothic"/>
              <a:cs typeface="Malgun Gothic"/>
              <a:sym typeface="Malgun Gothic"/>
            </a:endParaRPr>
          </a:p>
        </p:txBody>
      </p:sp>
      <p:sp>
        <p:nvSpPr>
          <p:cNvPr id="598" name="Google Shape;598;p22"/>
          <p:cNvSpPr txBox="1"/>
          <p:nvPr/>
        </p:nvSpPr>
        <p:spPr>
          <a:xfrm>
            <a:off x="839472" y="3855563"/>
            <a:ext cx="831731" cy="215444"/>
          </a:xfrm>
          <a:prstGeom prst="rect">
            <a:avLst/>
          </a:prstGeom>
          <a:noFill/>
          <a:ln w="28575" cap="flat" cmpd="sng">
            <a:solidFill>
              <a:srgbClr val="FF0D0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FF0000"/>
                </a:solidFill>
                <a:latin typeface="Malgun Gothic"/>
                <a:ea typeface="Malgun Gothic"/>
                <a:cs typeface="Malgun Gothic"/>
                <a:sym typeface="Malgun Gothic"/>
              </a:rPr>
              <a:t>Z축</a:t>
            </a:r>
            <a:endParaRPr sz="800">
              <a:solidFill>
                <a:srgbClr val="FF0000"/>
              </a:solidFill>
              <a:latin typeface="Malgun Gothic"/>
              <a:ea typeface="Malgun Gothic"/>
              <a:cs typeface="Malgun Gothic"/>
              <a:sym typeface="Malgun Gothic"/>
            </a:endParaRPr>
          </a:p>
        </p:txBody>
      </p:sp>
      <p:sp>
        <p:nvSpPr>
          <p:cNvPr id="599" name="Google Shape;599;p22"/>
          <p:cNvSpPr txBox="1"/>
          <p:nvPr/>
        </p:nvSpPr>
        <p:spPr>
          <a:xfrm>
            <a:off x="839472" y="5164296"/>
            <a:ext cx="831731" cy="215444"/>
          </a:xfrm>
          <a:prstGeom prst="rect">
            <a:avLst/>
          </a:prstGeom>
          <a:noFill/>
          <a:ln w="28575" cap="flat" cmpd="sng">
            <a:solidFill>
              <a:srgbClr val="FF0D0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FF0000"/>
                </a:solidFill>
                <a:latin typeface="Malgun Gothic"/>
                <a:ea typeface="Malgun Gothic"/>
                <a:cs typeface="Malgun Gothic"/>
                <a:sym typeface="Malgun Gothic"/>
              </a:rPr>
              <a:t>총 진동수</a:t>
            </a:r>
            <a:endParaRPr sz="800">
              <a:solidFill>
                <a:srgbClr val="FF0000"/>
              </a:solidFill>
              <a:latin typeface="Malgun Gothic"/>
              <a:ea typeface="Malgun Gothic"/>
              <a:cs typeface="Malgun Gothic"/>
              <a:sym typeface="Malgun Gothic"/>
            </a:endParaRPr>
          </a:p>
        </p:txBody>
      </p:sp>
      <p:pic>
        <p:nvPicPr>
          <p:cNvPr id="600" name="Google Shape;600;p22"/>
          <p:cNvPicPr preferRelativeResize="0"/>
          <p:nvPr/>
        </p:nvPicPr>
        <p:blipFill rotWithShape="1">
          <a:blip r:embed="rId7">
            <a:alphaModFix/>
          </a:blip>
          <a:srcRect b="89716"/>
          <a:stretch/>
        </p:blipFill>
        <p:spPr>
          <a:xfrm>
            <a:off x="3800872" y="1188641"/>
            <a:ext cx="2494950" cy="543412"/>
          </a:xfrm>
          <a:prstGeom prst="rect">
            <a:avLst/>
          </a:prstGeom>
          <a:noFill/>
          <a:ln>
            <a:noFill/>
          </a:ln>
        </p:spPr>
      </p:pic>
      <p:pic>
        <p:nvPicPr>
          <p:cNvPr id="601" name="Google Shape;601;p22"/>
          <p:cNvPicPr preferRelativeResize="0"/>
          <p:nvPr/>
        </p:nvPicPr>
        <p:blipFill rotWithShape="1">
          <a:blip r:embed="rId7">
            <a:alphaModFix/>
          </a:blip>
          <a:srcRect t="10216" b="79550"/>
          <a:stretch/>
        </p:blipFill>
        <p:spPr>
          <a:xfrm>
            <a:off x="3847550" y="1772816"/>
            <a:ext cx="2448272" cy="543413"/>
          </a:xfrm>
          <a:prstGeom prst="rect">
            <a:avLst/>
          </a:prstGeom>
          <a:noFill/>
          <a:ln>
            <a:noFill/>
          </a:ln>
        </p:spPr>
      </p:pic>
      <p:pic>
        <p:nvPicPr>
          <p:cNvPr id="602" name="Google Shape;602;p22"/>
          <p:cNvPicPr preferRelativeResize="0"/>
          <p:nvPr/>
        </p:nvPicPr>
        <p:blipFill rotWithShape="1">
          <a:blip r:embed="rId7">
            <a:alphaModFix/>
          </a:blip>
          <a:srcRect t="20110" b="69936"/>
          <a:stretch/>
        </p:blipFill>
        <p:spPr>
          <a:xfrm>
            <a:off x="3847550" y="2348880"/>
            <a:ext cx="2448272" cy="543413"/>
          </a:xfrm>
          <a:prstGeom prst="rect">
            <a:avLst/>
          </a:prstGeom>
          <a:noFill/>
          <a:ln>
            <a:noFill/>
          </a:ln>
        </p:spPr>
      </p:pic>
      <p:pic>
        <p:nvPicPr>
          <p:cNvPr id="603" name="Google Shape;603;p22"/>
          <p:cNvPicPr preferRelativeResize="0"/>
          <p:nvPr/>
        </p:nvPicPr>
        <p:blipFill rotWithShape="1">
          <a:blip r:embed="rId7">
            <a:alphaModFix/>
          </a:blip>
          <a:srcRect t="40018" b="50024"/>
          <a:stretch/>
        </p:blipFill>
        <p:spPr>
          <a:xfrm>
            <a:off x="3847550" y="2924944"/>
            <a:ext cx="2448272" cy="543413"/>
          </a:xfrm>
          <a:prstGeom prst="rect">
            <a:avLst/>
          </a:prstGeom>
          <a:noFill/>
          <a:ln>
            <a:noFill/>
          </a:ln>
        </p:spPr>
      </p:pic>
      <p:pic>
        <p:nvPicPr>
          <p:cNvPr id="604" name="Google Shape;604;p22"/>
          <p:cNvPicPr preferRelativeResize="0"/>
          <p:nvPr/>
        </p:nvPicPr>
        <p:blipFill rotWithShape="1">
          <a:blip r:embed="rId7">
            <a:alphaModFix/>
          </a:blip>
          <a:srcRect t="59771" b="30132"/>
          <a:stretch/>
        </p:blipFill>
        <p:spPr>
          <a:xfrm>
            <a:off x="3847550" y="3573016"/>
            <a:ext cx="2448272" cy="552938"/>
          </a:xfrm>
          <a:prstGeom prst="rect">
            <a:avLst/>
          </a:prstGeom>
          <a:noFill/>
          <a:ln>
            <a:noFill/>
          </a:ln>
        </p:spPr>
      </p:pic>
      <p:pic>
        <p:nvPicPr>
          <p:cNvPr id="605" name="Google Shape;605;p22"/>
          <p:cNvPicPr preferRelativeResize="0"/>
          <p:nvPr/>
        </p:nvPicPr>
        <p:blipFill rotWithShape="1">
          <a:blip r:embed="rId7">
            <a:alphaModFix/>
          </a:blip>
          <a:srcRect t="49834" b="40073"/>
          <a:stretch/>
        </p:blipFill>
        <p:spPr>
          <a:xfrm>
            <a:off x="3847550" y="4149080"/>
            <a:ext cx="2448272" cy="576483"/>
          </a:xfrm>
          <a:prstGeom prst="rect">
            <a:avLst/>
          </a:prstGeom>
          <a:noFill/>
          <a:ln>
            <a:noFill/>
          </a:ln>
        </p:spPr>
      </p:pic>
      <p:pic>
        <p:nvPicPr>
          <p:cNvPr id="606" name="Google Shape;606;p22"/>
          <p:cNvPicPr preferRelativeResize="0"/>
          <p:nvPr/>
        </p:nvPicPr>
        <p:blipFill rotWithShape="1">
          <a:blip r:embed="rId7">
            <a:alphaModFix/>
          </a:blip>
          <a:srcRect t="69547" b="20497"/>
          <a:stretch/>
        </p:blipFill>
        <p:spPr>
          <a:xfrm>
            <a:off x="3847550" y="4725144"/>
            <a:ext cx="2448272" cy="535301"/>
          </a:xfrm>
          <a:prstGeom prst="rect">
            <a:avLst/>
          </a:prstGeom>
          <a:noFill/>
          <a:ln>
            <a:noFill/>
          </a:ln>
        </p:spPr>
      </p:pic>
      <p:pic>
        <p:nvPicPr>
          <p:cNvPr id="607" name="Google Shape;607;p22"/>
          <p:cNvPicPr preferRelativeResize="0"/>
          <p:nvPr/>
        </p:nvPicPr>
        <p:blipFill rotWithShape="1">
          <a:blip r:embed="rId7">
            <a:alphaModFix/>
          </a:blip>
          <a:srcRect t="79550" b="10355"/>
          <a:stretch/>
        </p:blipFill>
        <p:spPr>
          <a:xfrm>
            <a:off x="3847550" y="5301208"/>
            <a:ext cx="2448272" cy="490652"/>
          </a:xfrm>
          <a:prstGeom prst="rect">
            <a:avLst/>
          </a:prstGeom>
          <a:noFill/>
          <a:ln>
            <a:noFill/>
          </a:ln>
        </p:spPr>
      </p:pic>
      <p:pic>
        <p:nvPicPr>
          <p:cNvPr id="608" name="Google Shape;608;p22"/>
          <p:cNvPicPr preferRelativeResize="0"/>
          <p:nvPr/>
        </p:nvPicPr>
        <p:blipFill rotWithShape="1">
          <a:blip r:embed="rId7">
            <a:alphaModFix/>
          </a:blip>
          <a:srcRect t="89505"/>
          <a:stretch/>
        </p:blipFill>
        <p:spPr>
          <a:xfrm>
            <a:off x="3847550" y="5805264"/>
            <a:ext cx="2448272" cy="580495"/>
          </a:xfrm>
          <a:prstGeom prst="rect">
            <a:avLst/>
          </a:prstGeom>
          <a:noFill/>
          <a:ln>
            <a:noFill/>
          </a:ln>
        </p:spPr>
      </p:pic>
      <p:sp>
        <p:nvSpPr>
          <p:cNvPr id="609" name="Google Shape;609;p22"/>
          <p:cNvSpPr txBox="1"/>
          <p:nvPr/>
        </p:nvSpPr>
        <p:spPr>
          <a:xfrm>
            <a:off x="6313953" y="1227850"/>
            <a:ext cx="3456384" cy="456086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a:solidFill>
                  <a:schemeClr val="dk1"/>
                </a:solidFill>
                <a:latin typeface="Malgun Gothic"/>
                <a:ea typeface="Malgun Gothic"/>
                <a:cs typeface="Malgun Gothic"/>
                <a:sym typeface="Malgun Gothic"/>
              </a:rPr>
              <a:t>FFT(Fast Fourier Transform)</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샘플링 주파수를 86066/86398 로 설정.</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X,Y,Z, 총진동량 4개의 데이터에 대해 모두 FFT 진행 .</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파수 영역 plot을 확인한 결과 x를 제외한 y,z의 총 진동량에서 모두 0.1Hz일 때 peak와 비슷한 양상을 띔.</a:t>
            </a:r>
            <a:endParaRPr/>
          </a:p>
          <a:p>
            <a:pPr marL="171450" marR="0" lvl="0" indent="-133350" algn="l" rtl="0">
              <a:lnSpc>
                <a:spcPct val="150000"/>
              </a:lnSpc>
              <a:spcBef>
                <a:spcPts val="0"/>
              </a:spcBef>
              <a:spcAft>
                <a:spcPts val="0"/>
              </a:spcAft>
              <a:buClr>
                <a:schemeClr val="dk1"/>
              </a:buClr>
              <a:buSzPts val="600"/>
              <a:buFont typeface="Arial"/>
              <a:buNone/>
            </a:pPr>
            <a:endParaRPr sz="600">
              <a:solidFill>
                <a:schemeClr val="dk1"/>
              </a:solidFill>
              <a:latin typeface="Malgun Gothic"/>
              <a:ea typeface="Malgun Gothic"/>
              <a:cs typeface="Malgun Gothic"/>
              <a:sym typeface="Malgun Gothic"/>
            </a:endParaRPr>
          </a:p>
          <a:p>
            <a:pPr marL="171450" marR="0" lvl="0" indent="-133350" algn="l" rtl="0">
              <a:lnSpc>
                <a:spcPct val="150000"/>
              </a:lnSpc>
              <a:spcBef>
                <a:spcPts val="0"/>
              </a:spcBef>
              <a:spcAft>
                <a:spcPts val="0"/>
              </a:spcAft>
              <a:buClr>
                <a:schemeClr val="dk1"/>
              </a:buClr>
              <a:buSzPts val="600"/>
              <a:buFont typeface="Arial"/>
              <a:buNone/>
            </a:pPr>
            <a:endParaRPr sz="600">
              <a:solidFill>
                <a:schemeClr val="dk1"/>
              </a:solidFill>
              <a:latin typeface="Malgun Gothic"/>
              <a:ea typeface="Malgun Gothic"/>
              <a:cs typeface="Malgun Gothic"/>
              <a:sym typeface="Malgun Gothic"/>
            </a:endParaRPr>
          </a:p>
          <a:p>
            <a:pPr marL="171450" marR="0" lvl="0" indent="-133350" algn="l" rtl="0">
              <a:lnSpc>
                <a:spcPct val="150000"/>
              </a:lnSpc>
              <a:spcBef>
                <a:spcPts val="0"/>
              </a:spcBef>
              <a:spcAft>
                <a:spcPts val="0"/>
              </a:spcAft>
              <a:buClr>
                <a:schemeClr val="dk1"/>
              </a:buClr>
              <a:buSzPts val="600"/>
              <a:buFont typeface="Arial"/>
              <a:buNone/>
            </a:pPr>
            <a:endParaRPr sz="600">
              <a:solidFill>
                <a:schemeClr val="dk1"/>
              </a:solidFill>
              <a:latin typeface="Malgun Gothic"/>
              <a:ea typeface="Malgun Gothic"/>
              <a:cs typeface="Malgun Gothic"/>
              <a:sym typeface="Malgun Gothic"/>
            </a:endParaRPr>
          </a:p>
          <a:p>
            <a:pPr marL="171450" marR="0" lvl="0" indent="-133350" algn="l" rtl="0">
              <a:lnSpc>
                <a:spcPct val="150000"/>
              </a:lnSpc>
              <a:spcBef>
                <a:spcPts val="0"/>
              </a:spcBef>
              <a:spcAft>
                <a:spcPts val="0"/>
              </a:spcAft>
              <a:buClr>
                <a:schemeClr val="dk1"/>
              </a:buClr>
              <a:buSzPts val="600"/>
              <a:buFont typeface="Arial"/>
              <a:buNone/>
            </a:pPr>
            <a:endParaRPr sz="6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1400" b="1">
                <a:solidFill>
                  <a:schemeClr val="dk1"/>
                </a:solidFill>
                <a:latin typeface="Malgun Gothic"/>
                <a:ea typeface="Malgun Gothic"/>
                <a:cs typeface="Malgun Gothic"/>
                <a:sym typeface="Malgun Gothic"/>
              </a:rPr>
              <a:t>Wavelet Transform </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주파수 모델은 pywt라이브러리의 motherwavelet 중 일반적인 ‘haar’을 선택하였으며 Level은 8로 설정.</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진동수를 대입해 plot을 확인한 결과 저주파수에서 고주파수로 갈수록 촘촘한 시간해상도와 다른 양상의 그래프를 확인.</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Malgun Gothic"/>
                <a:ea typeface="Malgun Gothic"/>
                <a:cs typeface="Malgun Gothic"/>
                <a:sym typeface="Malgun Gothic"/>
              </a:rPr>
              <a:t>Test시 WT를 사용하는 것이 적합함을 확인.</a:t>
            </a:r>
            <a:endParaRPr sz="1100">
              <a:solidFill>
                <a:schemeClr val="dk1"/>
              </a:solidFill>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3"/>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615" name="Google Shape;615;p23"/>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616" name="Google Shape;616;p23"/>
          <p:cNvGraphicFramePr/>
          <p:nvPr/>
        </p:nvGraphicFramePr>
        <p:xfrm>
          <a:off x="509370" y="692992"/>
          <a:ext cx="9260975" cy="5675475"/>
        </p:xfrm>
        <a:graphic>
          <a:graphicData uri="http://schemas.openxmlformats.org/drawingml/2006/table">
            <a:tbl>
              <a:tblPr firstRow="1" bandRow="1">
                <a:noFill/>
                <a:tableStyleId>{335682DB-4451-482B-B81D-CBF10C3E13F3}</a:tableStyleId>
              </a:tblPr>
              <a:tblGrid>
                <a:gridCol w="9260975">
                  <a:extLst>
                    <a:ext uri="{9D8B030D-6E8A-4147-A177-3AD203B41FA5}">
                      <a16:colId xmlns:a16="http://schemas.microsoft.com/office/drawing/2014/main" val="20000"/>
                    </a:ext>
                  </a:extLst>
                </a:gridCol>
              </a:tblGrid>
              <a:tr h="493875">
                <a:tc>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데이터 활용 정합 검증</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181600">
                <a:tc>
                  <a:txBody>
                    <a:bodyPr/>
                    <a:lstStyle/>
                    <a:p>
                      <a:pPr marL="0" marR="0" lvl="0" indent="0" algn="l" rtl="0">
                        <a:spcBef>
                          <a:spcPts val="0"/>
                        </a:spcBef>
                        <a:spcAft>
                          <a:spcPts val="0"/>
                        </a:spcAft>
                        <a:buClr>
                          <a:srgbClr val="FF0000"/>
                        </a:buClr>
                        <a:buSzPts val="1200"/>
                        <a:buFont typeface="Arial"/>
                        <a:buNone/>
                      </a:pPr>
                      <a:r>
                        <a:rPr lang="en-US" sz="1200" b="1">
                          <a:solidFill>
                            <a:srgbClr val="FF0000"/>
                          </a:solidFill>
                          <a:latin typeface="Malgun Gothic"/>
                          <a:ea typeface="Malgun Gothic"/>
                          <a:cs typeface="Malgun Gothic"/>
                          <a:sym typeface="Malgun Gothic"/>
                        </a:rPr>
                        <a:t>가설 설정</a:t>
                      </a:r>
                      <a:endParaRPr sz="1200" b="1">
                        <a:solidFill>
                          <a:srgbClr val="FF0000"/>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Arial"/>
                        <a:buChar char="•"/>
                      </a:pPr>
                      <a:r>
                        <a:rPr lang="en-US" sz="1200" b="0">
                          <a:latin typeface="Malgun Gothic"/>
                          <a:ea typeface="Malgun Gothic"/>
                          <a:cs typeface="Malgun Gothic"/>
                          <a:sym typeface="Malgun Gothic"/>
                        </a:rPr>
                        <a:t>100회 이상 가공한 툴 데이터와 교체 직후 툴 데이터 간 유의미한 차이를 검정하기 위한 가설 설정</a:t>
                      </a:r>
                      <a:endParaRPr sz="1200" b="0">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Malgun Gothic"/>
                        <a:buChar char="-"/>
                      </a:pPr>
                      <a:r>
                        <a:rPr lang="en-US" sz="1200" b="1">
                          <a:latin typeface="Malgun Gothic"/>
                          <a:ea typeface="Malgun Gothic"/>
                          <a:cs typeface="Malgun Gothic"/>
                          <a:sym typeface="Malgun Gothic"/>
                        </a:rPr>
                        <a:t>H0(귀무가설): </a:t>
                      </a:r>
                      <a:r>
                        <a:rPr lang="en-US" sz="1200" b="0">
                          <a:latin typeface="Malgun Gothic"/>
                          <a:ea typeface="Malgun Gothic"/>
                          <a:cs typeface="Malgun Gothic"/>
                          <a:sym typeface="Malgun Gothic"/>
                        </a:rPr>
                        <a:t>툴 교체 전(마모된 상태)의 데이터가 변동 = 툴 교체 후(마모 X)의 데이터의 변동 </a:t>
                      </a:r>
                      <a:endParaRPr sz="1200" b="0">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Malgun Gothic"/>
                        <a:buChar char="-"/>
                      </a:pPr>
                      <a:r>
                        <a:rPr lang="en-US" sz="1200" b="1">
                          <a:latin typeface="Malgun Gothic"/>
                          <a:ea typeface="Malgun Gothic"/>
                          <a:cs typeface="Malgun Gothic"/>
                          <a:sym typeface="Malgun Gothic"/>
                        </a:rPr>
                        <a:t>H1(대립가설): </a:t>
                      </a:r>
                      <a:r>
                        <a:rPr lang="en-US" sz="1200" b="0">
                          <a:latin typeface="Malgun Gothic"/>
                          <a:ea typeface="Malgun Gothic"/>
                          <a:cs typeface="Malgun Gothic"/>
                          <a:sym typeface="Malgun Gothic"/>
                        </a:rPr>
                        <a:t>툴 교체 전(마모된 상태)의 데이터의 변동 &gt; 툴 교체 후(마모 X)의 데이터의 변동 </a:t>
                      </a:r>
                      <a:endParaRPr sz="1200" b="0">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Arial"/>
                        <a:buChar char="•"/>
                      </a:pPr>
                      <a:r>
                        <a:rPr lang="en-US" sz="1200" b="0">
                          <a:latin typeface="Malgun Gothic"/>
                          <a:ea typeface="Malgun Gothic"/>
                          <a:cs typeface="Malgun Gothic"/>
                          <a:sym typeface="Malgun Gothic"/>
                        </a:rPr>
                        <a:t>진동데이터의 툴 교체시점을 기준으로 교체 전 30분 / 교체 후 30분의 데이터의 추이를 비교하는 통계적 검정 방식</a:t>
                      </a:r>
                      <a:endParaRPr sz="1200" b="0">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Arial"/>
                        <a:buChar char="•"/>
                      </a:pPr>
                      <a:r>
                        <a:rPr lang="en-US" sz="1200" b="0">
                          <a:latin typeface="Malgun Gothic"/>
                          <a:ea typeface="Malgun Gothic"/>
                          <a:cs typeface="Malgun Gothic"/>
                          <a:sym typeface="Malgun Gothic"/>
                        </a:rPr>
                        <a:t>2021년 3월 18일 09:55, 13:15에 발생한 event인 “황삭, 정삭” 툴의 동시 교체 시점을 대상으로 30분 전후 데이터를 비교</a:t>
                      </a:r>
                      <a:endParaRPr sz="1200" b="0">
                        <a:latin typeface="Malgun Gothic"/>
                        <a:ea typeface="Malgun Gothic"/>
                        <a:cs typeface="Malgun Gothic"/>
                        <a:sym typeface="Malgun Gothic"/>
                      </a:endParaRPr>
                    </a:p>
                    <a:p>
                      <a:pPr marL="171450" marR="0" lvl="0" indent="-95250" algn="l" rtl="0">
                        <a:lnSpc>
                          <a:spcPct val="150000"/>
                        </a:lnSpc>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lnSpc>
                          <a:spcPct val="150000"/>
                        </a:lnSpc>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0" marR="0" lvl="0" indent="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171450" marR="0" lvl="0" indent="-95250" algn="l" rtl="0">
                        <a:spcBef>
                          <a:spcPts val="0"/>
                        </a:spcBef>
                        <a:spcAft>
                          <a:spcPts val="0"/>
                        </a:spcAft>
                        <a:buClr>
                          <a:schemeClr val="dk1"/>
                        </a:buClr>
                        <a:buSzPts val="1200"/>
                        <a:buFont typeface="Arial"/>
                        <a:buNone/>
                      </a:pPr>
                      <a:endParaRPr sz="1200" b="0">
                        <a:latin typeface="Malgun Gothic"/>
                        <a:ea typeface="Malgun Gothic"/>
                        <a:cs typeface="Malgun Gothic"/>
                        <a:sym typeface="Malgun Gothic"/>
                      </a:endParaRPr>
                    </a:p>
                    <a:p>
                      <a:pPr marL="0" marR="0" lvl="0" indent="0" algn="l" rtl="0">
                        <a:spcBef>
                          <a:spcPts val="0"/>
                        </a:spcBef>
                        <a:spcAft>
                          <a:spcPts val="0"/>
                        </a:spcAft>
                        <a:buClr>
                          <a:srgbClr val="FF0000"/>
                        </a:buClr>
                        <a:buSzPts val="1200"/>
                        <a:buFont typeface="Arial"/>
                        <a:buNone/>
                      </a:pPr>
                      <a:r>
                        <a:rPr lang="en-US" sz="1200" b="1">
                          <a:solidFill>
                            <a:srgbClr val="FF0000"/>
                          </a:solidFill>
                          <a:latin typeface="Malgun Gothic"/>
                          <a:ea typeface="Malgun Gothic"/>
                          <a:cs typeface="Malgun Gothic"/>
                          <a:sym typeface="Malgun Gothic"/>
                        </a:rPr>
                        <a:t>결론</a:t>
                      </a:r>
                      <a:endParaRPr sz="1200" b="1">
                        <a:solidFill>
                          <a:srgbClr val="FF0000"/>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200"/>
                        <a:buFont typeface="Arial"/>
                        <a:buChar char="•"/>
                      </a:pPr>
                      <a:r>
                        <a:rPr lang="en-US" sz="1200"/>
                        <a:t>교체 전 30분 / 교체 후 30분의 데이터를 통계량(Statistic)으로 비교 평가 진행.</a:t>
                      </a:r>
                      <a:endParaRPr/>
                    </a:p>
                    <a:p>
                      <a:pPr marL="171450" marR="0" lvl="0" indent="-171450" algn="l" rtl="0">
                        <a:lnSpc>
                          <a:spcPct val="150000"/>
                        </a:lnSpc>
                        <a:spcBef>
                          <a:spcPts val="0"/>
                        </a:spcBef>
                        <a:spcAft>
                          <a:spcPts val="0"/>
                        </a:spcAft>
                        <a:buClr>
                          <a:schemeClr val="dk1"/>
                        </a:buClr>
                        <a:buSzPts val="1200"/>
                        <a:buFont typeface="Arial"/>
                        <a:buChar char="•"/>
                      </a:pPr>
                      <a:r>
                        <a:rPr lang="en-US" sz="1200"/>
                        <a:t>평균 신호 값의 차이는 거의 동일하여 유의미성이 없지만 표준편차를 보면 교체 전이 후 보다 1.5배 높은 수치를 기록</a:t>
                      </a:r>
                      <a:endParaRPr sz="1200"/>
                    </a:p>
                    <a:p>
                      <a:pPr marL="171450" marR="0" lvl="0" indent="-171450" algn="l" rtl="0">
                        <a:lnSpc>
                          <a:spcPct val="150000"/>
                        </a:lnSpc>
                        <a:spcBef>
                          <a:spcPts val="0"/>
                        </a:spcBef>
                        <a:spcAft>
                          <a:spcPts val="0"/>
                        </a:spcAft>
                        <a:buClr>
                          <a:schemeClr val="dk1"/>
                        </a:buClr>
                        <a:buSzPts val="1200"/>
                        <a:buFont typeface="Arial"/>
                        <a:buChar char="•"/>
                      </a:pPr>
                      <a:r>
                        <a:rPr lang="en-US" sz="1200"/>
                        <a:t>이는 신호 값이 유의미하게 분산되어 산포한다고 볼 수 있으며, 이는 중간값, 최소값, 최대값을 비교할 때도 확인 가능</a:t>
                      </a:r>
                      <a:endParaRPr sz="1000" b="1">
                        <a:latin typeface="Malgun Gothic"/>
                        <a:ea typeface="Malgun Gothic"/>
                        <a:cs typeface="Malgun Gothic"/>
                        <a:sym typeface="Malgun Gothic"/>
                      </a:endParaRPr>
                    </a:p>
                  </a:txBody>
                  <a:tcPr marL="91450" marR="91450" marT="73625" marB="736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617" name="Google Shape;617;p23"/>
          <p:cNvPicPr preferRelativeResize="0"/>
          <p:nvPr/>
        </p:nvPicPr>
        <p:blipFill rotWithShape="1">
          <a:blip r:embed="rId3">
            <a:alphaModFix/>
          </a:blip>
          <a:srcRect/>
          <a:stretch/>
        </p:blipFill>
        <p:spPr>
          <a:xfrm>
            <a:off x="748658" y="2812215"/>
            <a:ext cx="5759450" cy="701675"/>
          </a:xfrm>
          <a:prstGeom prst="rect">
            <a:avLst/>
          </a:prstGeom>
          <a:noFill/>
          <a:ln w="9525" cap="flat" cmpd="sng">
            <a:solidFill>
              <a:schemeClr val="dk1"/>
            </a:solidFill>
            <a:prstDash val="solid"/>
            <a:round/>
            <a:headEnd type="none" w="sm" len="sm"/>
            <a:tailEnd type="none" w="sm" len="sm"/>
          </a:ln>
        </p:spPr>
      </p:pic>
      <p:pic>
        <p:nvPicPr>
          <p:cNvPr id="618" name="Google Shape;618;p23"/>
          <p:cNvPicPr preferRelativeResize="0"/>
          <p:nvPr/>
        </p:nvPicPr>
        <p:blipFill rotWithShape="1">
          <a:blip r:embed="rId4">
            <a:alphaModFix/>
          </a:blip>
          <a:srcRect/>
          <a:stretch/>
        </p:blipFill>
        <p:spPr>
          <a:xfrm>
            <a:off x="748658" y="3579575"/>
            <a:ext cx="5759450" cy="722313"/>
          </a:xfrm>
          <a:prstGeom prst="rect">
            <a:avLst/>
          </a:prstGeom>
          <a:noFill/>
          <a:ln w="9525" cap="flat" cmpd="sng">
            <a:solidFill>
              <a:schemeClr val="dk1"/>
            </a:solidFill>
            <a:prstDash val="solid"/>
            <a:round/>
            <a:headEnd type="none" w="sm" len="sm"/>
            <a:tailEnd type="none" w="sm" len="sm"/>
          </a:ln>
        </p:spPr>
      </p:pic>
      <p:pic>
        <p:nvPicPr>
          <p:cNvPr id="619" name="Google Shape;619;p23"/>
          <p:cNvPicPr preferRelativeResize="0"/>
          <p:nvPr/>
        </p:nvPicPr>
        <p:blipFill rotWithShape="1">
          <a:blip r:embed="rId5">
            <a:alphaModFix/>
          </a:blip>
          <a:srcRect/>
          <a:stretch/>
        </p:blipFill>
        <p:spPr>
          <a:xfrm>
            <a:off x="748658" y="4367573"/>
            <a:ext cx="5759450" cy="735012"/>
          </a:xfrm>
          <a:prstGeom prst="rect">
            <a:avLst/>
          </a:prstGeom>
          <a:noFill/>
          <a:ln w="9525" cap="flat" cmpd="sng">
            <a:solidFill>
              <a:schemeClr val="dk1"/>
            </a:solidFill>
            <a:prstDash val="solid"/>
            <a:round/>
            <a:headEnd type="none" w="sm" len="sm"/>
            <a:tailEnd type="none" w="sm" len="sm"/>
          </a:ln>
        </p:spPr>
      </p:pic>
      <p:pic>
        <p:nvPicPr>
          <p:cNvPr id="620" name="Google Shape;620;p23"/>
          <p:cNvPicPr preferRelativeResize="0"/>
          <p:nvPr/>
        </p:nvPicPr>
        <p:blipFill rotWithShape="1">
          <a:blip r:embed="rId6">
            <a:alphaModFix/>
          </a:blip>
          <a:srcRect l="5390" r="2973"/>
          <a:stretch/>
        </p:blipFill>
        <p:spPr>
          <a:xfrm>
            <a:off x="6825208" y="2812215"/>
            <a:ext cx="2448272" cy="1112918"/>
          </a:xfrm>
          <a:prstGeom prst="rect">
            <a:avLst/>
          </a:prstGeom>
          <a:noFill/>
          <a:ln w="9525" cap="flat" cmpd="sng">
            <a:solidFill>
              <a:schemeClr val="dk1"/>
            </a:solidFill>
            <a:prstDash val="solid"/>
            <a:round/>
            <a:headEnd type="none" w="sm" len="sm"/>
            <a:tailEnd type="none" w="sm" len="sm"/>
          </a:ln>
        </p:spPr>
      </p:pic>
      <p:pic>
        <p:nvPicPr>
          <p:cNvPr id="621" name="Google Shape;621;p23"/>
          <p:cNvPicPr preferRelativeResize="0"/>
          <p:nvPr/>
        </p:nvPicPr>
        <p:blipFill rotWithShape="1">
          <a:blip r:embed="rId7">
            <a:alphaModFix/>
          </a:blip>
          <a:srcRect l="2695" r="2974"/>
          <a:stretch/>
        </p:blipFill>
        <p:spPr>
          <a:xfrm>
            <a:off x="6825208" y="4024215"/>
            <a:ext cx="2448273" cy="107836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4"/>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627" name="Google Shape;627;p24"/>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628" name="Google Shape;628;p24"/>
          <p:cNvGraphicFramePr/>
          <p:nvPr/>
        </p:nvGraphicFramePr>
        <p:xfrm>
          <a:off x="509370" y="678592"/>
          <a:ext cx="9268175" cy="6101871"/>
        </p:xfrm>
        <a:graphic>
          <a:graphicData uri="http://schemas.openxmlformats.org/drawingml/2006/table">
            <a:tbl>
              <a:tblPr firstRow="1" bandRow="1">
                <a:noFill/>
                <a:tableStyleId>{335682DB-4451-482B-B81D-CBF10C3E13F3}</a:tableStyleId>
              </a:tblPr>
              <a:tblGrid>
                <a:gridCol w="9268175">
                  <a:extLst>
                    <a:ext uri="{9D8B030D-6E8A-4147-A177-3AD203B41FA5}">
                      <a16:colId xmlns:a16="http://schemas.microsoft.com/office/drawing/2014/main" val="20000"/>
                    </a:ext>
                  </a:extLst>
                </a:gridCol>
              </a:tblGrid>
              <a:tr h="493875">
                <a:tc>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데이터 변환 기법 활용 원본 데이터 수정 및 AI 모델 적용 비교</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181600">
                <a:tc>
                  <a:txBody>
                    <a:bodyPr/>
                    <a:lstStyle/>
                    <a:p>
                      <a:pPr marL="0" marR="0" lvl="0" indent="0" algn="l" rtl="0">
                        <a:lnSpc>
                          <a:spcPct val="150000"/>
                        </a:lnSpc>
                        <a:spcBef>
                          <a:spcPts val="0"/>
                        </a:spcBef>
                        <a:spcAft>
                          <a:spcPts val="0"/>
                        </a:spcAft>
                        <a:buClr>
                          <a:schemeClr val="dk1"/>
                        </a:buClr>
                        <a:buSzPts val="1300"/>
                        <a:buFont typeface="Arial"/>
                        <a:buNone/>
                      </a:pPr>
                      <a:r>
                        <a:rPr lang="en-US" sz="1300" b="1">
                          <a:solidFill>
                            <a:schemeClr val="dk1"/>
                          </a:solidFill>
                          <a:latin typeface="Malgun Gothic"/>
                          <a:ea typeface="Malgun Gothic"/>
                          <a:cs typeface="Malgun Gothic"/>
                          <a:sym typeface="Malgun Gothic"/>
                        </a:rPr>
                        <a:t>□ 분석 기법 : Singular Spectrum Analysis</a:t>
                      </a:r>
                      <a:endParaRPr/>
                    </a:p>
                    <a:p>
                      <a:pPr marL="266700" marR="0" lvl="0" indent="-87312" algn="l" rtl="0">
                        <a:lnSpc>
                          <a:spcPct val="200000"/>
                        </a:lnSpc>
                        <a:spcBef>
                          <a:spcPts val="0"/>
                        </a:spcBef>
                        <a:spcAft>
                          <a:spcPts val="0"/>
                        </a:spcAft>
                        <a:buClr>
                          <a:schemeClr val="dk1"/>
                        </a:buClr>
                        <a:buSzPts val="1000"/>
                        <a:buFont typeface="Arial"/>
                        <a:buChar char="•"/>
                      </a:pPr>
                      <a:r>
                        <a:rPr lang="en-US" sz="1000" b="0">
                          <a:solidFill>
                            <a:schemeClr val="dk1"/>
                          </a:solidFill>
                          <a:latin typeface="Malgun Gothic"/>
                          <a:ea typeface="Malgun Gothic"/>
                          <a:cs typeface="Malgun Gothic"/>
                          <a:sym typeface="Malgun Gothic"/>
                        </a:rPr>
                        <a:t>단수 스펙트럼 분석(SSA)은 시계열 분석 및 예측 기법.</a:t>
                      </a:r>
                      <a:endParaRPr/>
                    </a:p>
                    <a:p>
                      <a:pPr marL="266700" marR="0" lvl="0" indent="-87312" algn="l" rtl="0">
                        <a:lnSpc>
                          <a:spcPct val="200000"/>
                        </a:lnSpc>
                        <a:spcBef>
                          <a:spcPts val="0"/>
                        </a:spcBef>
                        <a:spcAft>
                          <a:spcPts val="0"/>
                        </a:spcAft>
                        <a:buClr>
                          <a:schemeClr val="dk1"/>
                        </a:buClr>
                        <a:buSzPts val="1000"/>
                        <a:buFont typeface="Arial"/>
                        <a:buChar char="•"/>
                      </a:pPr>
                      <a:r>
                        <a:rPr lang="en-US" sz="1000" b="0">
                          <a:solidFill>
                            <a:schemeClr val="dk1"/>
                          </a:solidFill>
                          <a:latin typeface="Malgun Gothic"/>
                          <a:ea typeface="Malgun Gothic"/>
                          <a:cs typeface="Malgun Gothic"/>
                          <a:sym typeface="Malgun Gothic"/>
                        </a:rPr>
                        <a:t>진동 성분과 같은 성분 분해 가능.</a:t>
                      </a:r>
                      <a:endParaRPr/>
                    </a:p>
                    <a:p>
                      <a:pPr marL="179387" marR="0" lvl="0" indent="0" algn="l" rtl="0">
                        <a:lnSpc>
                          <a:spcPct val="100000"/>
                        </a:lnSpc>
                        <a:spcBef>
                          <a:spcPts val="0"/>
                        </a:spcBef>
                        <a:spcAft>
                          <a:spcPts val="0"/>
                        </a:spcAft>
                        <a:buClr>
                          <a:schemeClr val="dk1"/>
                        </a:buClr>
                        <a:buSzPts val="1300"/>
                        <a:buFont typeface="Arial"/>
                        <a:buNone/>
                      </a:pPr>
                      <a:endParaRPr sz="1300" b="1">
                        <a:latin typeface="Malgun Gothic"/>
                        <a:ea typeface="Malgun Gothic"/>
                        <a:cs typeface="Malgun Gothic"/>
                        <a:sym typeface="Malgun Gothic"/>
                      </a:endParaRPr>
                    </a:p>
                    <a:p>
                      <a:pPr marL="0" marR="0" lvl="0" indent="0" algn="l" rtl="0">
                        <a:lnSpc>
                          <a:spcPct val="150000"/>
                        </a:lnSpc>
                        <a:spcBef>
                          <a:spcPts val="0"/>
                        </a:spcBef>
                        <a:spcAft>
                          <a:spcPts val="0"/>
                        </a:spcAft>
                        <a:buClr>
                          <a:schemeClr val="dk1"/>
                        </a:buClr>
                        <a:buSzPts val="1300"/>
                        <a:buFont typeface="Arial"/>
                        <a:buNone/>
                      </a:pPr>
                      <a:r>
                        <a:rPr lang="en-US" sz="1300" b="1">
                          <a:latin typeface="Malgun Gothic"/>
                          <a:ea typeface="Malgun Gothic"/>
                          <a:cs typeface="Malgun Gothic"/>
                          <a:sym typeface="Malgun Gothic"/>
                        </a:rPr>
                        <a:t>□ </a:t>
                      </a:r>
                      <a:r>
                        <a:rPr lang="en-US" sz="1300" b="1">
                          <a:solidFill>
                            <a:schemeClr val="dk1"/>
                          </a:solidFill>
                          <a:latin typeface="Malgun Gothic"/>
                          <a:ea typeface="Malgun Gothic"/>
                          <a:cs typeface="Malgun Gothic"/>
                          <a:sym typeface="Malgun Gothic"/>
                        </a:rPr>
                        <a:t>Singular Spectrum Analysis 기법 선정 이유</a:t>
                      </a:r>
                      <a:endParaRPr sz="1300" b="1">
                        <a:latin typeface="Malgun Gothic"/>
                        <a:ea typeface="Malgun Gothic"/>
                        <a:cs typeface="Malgun Gothic"/>
                        <a:sym typeface="Malgun Gothic"/>
                      </a:endParaRPr>
                    </a:p>
                    <a:p>
                      <a:pPr marL="266700" marR="0" lvl="0" indent="-87312"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수집된 생산설비의 데이터는 비정상적인 데이터보다 정상 데이터가 더 많으며 수집된 데이터를 분석하기 위해 </a:t>
                      </a:r>
                      <a:r>
                        <a:rPr lang="en-US" sz="1000" b="0">
                          <a:solidFill>
                            <a:srgbClr val="FF0000"/>
                          </a:solidFill>
                          <a:latin typeface="Malgun Gothic"/>
                          <a:ea typeface="Malgun Gothic"/>
                          <a:cs typeface="Malgun Gothic"/>
                          <a:sym typeface="Malgun Gothic"/>
                        </a:rPr>
                        <a:t>데이터 전처리 공정에서 많은 에너지가 소비.</a:t>
                      </a:r>
                      <a:endParaRPr/>
                    </a:p>
                    <a:p>
                      <a:pPr marL="266700" marR="0" lvl="0" indent="-87312"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생산 장비의 유지 및 품질 관리를 위해서는 </a:t>
                      </a:r>
                      <a:r>
                        <a:rPr lang="en-US" sz="1000" b="0">
                          <a:solidFill>
                            <a:srgbClr val="FF0000"/>
                          </a:solidFill>
                          <a:latin typeface="Malgun Gothic"/>
                          <a:ea typeface="Malgun Gothic"/>
                          <a:cs typeface="Malgun Gothic"/>
                          <a:sym typeface="Malgun Gothic"/>
                        </a:rPr>
                        <a:t>비정상적인 데이터를 정상 데이터만으로 분류</a:t>
                      </a:r>
                      <a:r>
                        <a:rPr lang="en-US" sz="1000" b="0">
                          <a:latin typeface="Malgun Gothic"/>
                          <a:ea typeface="Malgun Gothic"/>
                          <a:cs typeface="Malgun Gothic"/>
                          <a:sym typeface="Malgun Gothic"/>
                        </a:rPr>
                        <a:t>하여 데이터 분석에 용이한 데이터 분류 기술이 필요.</a:t>
                      </a:r>
                      <a:endParaRPr/>
                    </a:p>
                    <a:p>
                      <a:pPr marL="0" marR="0" lvl="0" indent="0" algn="l" rtl="0">
                        <a:lnSpc>
                          <a:spcPct val="1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lnSpc>
                          <a:spcPct val="150000"/>
                        </a:lnSpc>
                        <a:spcBef>
                          <a:spcPts val="0"/>
                        </a:spcBef>
                        <a:spcAft>
                          <a:spcPts val="0"/>
                        </a:spcAft>
                        <a:buClr>
                          <a:schemeClr val="dk1"/>
                        </a:buClr>
                        <a:buSzPts val="1300"/>
                        <a:buFont typeface="Arial"/>
                        <a:buNone/>
                      </a:pPr>
                      <a:r>
                        <a:rPr lang="en-US" sz="1300" b="1">
                          <a:latin typeface="Malgun Gothic"/>
                          <a:ea typeface="Malgun Gothic"/>
                          <a:cs typeface="Malgun Gothic"/>
                          <a:sym typeface="Malgun Gothic"/>
                        </a:rPr>
                        <a:t>□ </a:t>
                      </a:r>
                      <a:r>
                        <a:rPr lang="en-US" sz="1300" b="1">
                          <a:solidFill>
                            <a:schemeClr val="dk1"/>
                          </a:solidFill>
                          <a:latin typeface="Malgun Gothic"/>
                          <a:ea typeface="Malgun Gothic"/>
                          <a:cs typeface="Malgun Gothic"/>
                          <a:sym typeface="Malgun Gothic"/>
                        </a:rPr>
                        <a:t>Singular Spectrum Analysis 기법을 통한 </a:t>
                      </a:r>
                      <a:r>
                        <a:rPr lang="en-US" sz="1300" b="1">
                          <a:latin typeface="Malgun Gothic"/>
                          <a:ea typeface="Malgun Gothic"/>
                          <a:cs typeface="Malgun Gothic"/>
                          <a:sym typeface="Malgun Gothic"/>
                        </a:rPr>
                        <a:t>실험결과 및 해석</a:t>
                      </a:r>
                      <a:endParaRPr sz="1300" b="1">
                        <a:latin typeface="Malgun Gothic"/>
                        <a:ea typeface="Malgun Gothic"/>
                        <a:cs typeface="Malgun Gothic"/>
                        <a:sym typeface="Malgun Gothic"/>
                      </a:endParaRPr>
                    </a:p>
                    <a:p>
                      <a:pPr marL="266700" marR="0" lvl="0" indent="-87312"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데이터 변환에 활용된 Singular Spectrum Analysis 기법의 성능을 입증하기 위해 퓨리에 변환(FT)과 웨이블릿 변환(Wavelet Transform) 사용.</a:t>
                      </a:r>
                      <a:endParaRPr sz="1000" b="0">
                        <a:latin typeface="Malgun Gothic"/>
                        <a:ea typeface="Malgun Gothic"/>
                        <a:cs typeface="Malgun Gothic"/>
                        <a:sym typeface="Malgun Gothic"/>
                      </a:endParaRPr>
                    </a:p>
                    <a:p>
                      <a:pPr marL="266700" marR="0" lvl="0" indent="-87312"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SSA로 재생성된 데이터로 실험한 결과 epoch 10회 미만에서 안정적인 손실 감소를 보였으며 각각의 딥러닝 모델에 따라 최종 손실 값은 오토인코더, 오토인코더 장단기메모리, 컨볼루션 오토인코더로 0.0823, 0.0817, 0.0178을 보이며 가장 안정된 조합을 보였으며 딥러닝 알고리즘의 경우 </a:t>
                      </a:r>
                      <a:r>
                        <a:rPr lang="en-US" sz="1000" b="0">
                          <a:solidFill>
                            <a:srgbClr val="FF0000"/>
                          </a:solidFill>
                          <a:latin typeface="Malgun Gothic"/>
                          <a:ea typeface="Malgun Gothic"/>
                          <a:cs typeface="Malgun Gothic"/>
                          <a:sym typeface="Malgun Gothic"/>
                        </a:rPr>
                        <a:t>Convolutional Auto-encoder의 성능이 가장 유효</a:t>
                      </a:r>
                      <a:r>
                        <a:rPr lang="en-US" sz="1000" b="0">
                          <a:latin typeface="Malgun Gothic"/>
                          <a:ea typeface="Malgun Gothic"/>
                          <a:cs typeface="Malgun Gothic"/>
                          <a:sym typeface="Malgun Gothic"/>
                        </a:rPr>
                        <a:t>.</a:t>
                      </a:r>
                      <a:endParaRPr/>
                    </a:p>
                    <a:p>
                      <a:pPr marL="266700" marR="0" lvl="0" indent="-23812"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266700" marR="0" lvl="0" indent="-23812"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266700" marR="0" lvl="0" indent="-23812"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266700" marR="0" lvl="0" indent="-23812"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266700" marR="0" lvl="0" indent="-23812"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txBody>
                  <a:tcPr marL="91450" marR="91450" marT="73625" marB="736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629" name="Google Shape;629;p24"/>
          <p:cNvGraphicFramePr/>
          <p:nvPr/>
        </p:nvGraphicFramePr>
        <p:xfrm>
          <a:off x="560509" y="4998776"/>
          <a:ext cx="9145175" cy="1325900"/>
        </p:xfrm>
        <a:graphic>
          <a:graphicData uri="http://schemas.openxmlformats.org/drawingml/2006/table">
            <a:tbl>
              <a:tblPr firstRow="1" bandRow="1">
                <a:noFill/>
                <a:tableStyleId>{335682DB-4451-482B-B81D-CBF10C3E13F3}</a:tableStyleId>
              </a:tblPr>
              <a:tblGrid>
                <a:gridCol w="703475">
                  <a:extLst>
                    <a:ext uri="{9D8B030D-6E8A-4147-A177-3AD203B41FA5}">
                      <a16:colId xmlns:a16="http://schemas.microsoft.com/office/drawing/2014/main" val="20000"/>
                    </a:ext>
                  </a:extLst>
                </a:gridCol>
                <a:gridCol w="703475">
                  <a:extLst>
                    <a:ext uri="{9D8B030D-6E8A-4147-A177-3AD203B41FA5}">
                      <a16:colId xmlns:a16="http://schemas.microsoft.com/office/drawing/2014/main" val="20001"/>
                    </a:ext>
                  </a:extLst>
                </a:gridCol>
                <a:gridCol w="703475">
                  <a:extLst>
                    <a:ext uri="{9D8B030D-6E8A-4147-A177-3AD203B41FA5}">
                      <a16:colId xmlns:a16="http://schemas.microsoft.com/office/drawing/2014/main" val="20002"/>
                    </a:ext>
                  </a:extLst>
                </a:gridCol>
                <a:gridCol w="703475">
                  <a:extLst>
                    <a:ext uri="{9D8B030D-6E8A-4147-A177-3AD203B41FA5}">
                      <a16:colId xmlns:a16="http://schemas.microsoft.com/office/drawing/2014/main" val="20003"/>
                    </a:ext>
                  </a:extLst>
                </a:gridCol>
                <a:gridCol w="703475">
                  <a:extLst>
                    <a:ext uri="{9D8B030D-6E8A-4147-A177-3AD203B41FA5}">
                      <a16:colId xmlns:a16="http://schemas.microsoft.com/office/drawing/2014/main" val="20004"/>
                    </a:ext>
                  </a:extLst>
                </a:gridCol>
                <a:gridCol w="703475">
                  <a:extLst>
                    <a:ext uri="{9D8B030D-6E8A-4147-A177-3AD203B41FA5}">
                      <a16:colId xmlns:a16="http://schemas.microsoft.com/office/drawing/2014/main" val="20005"/>
                    </a:ext>
                  </a:extLst>
                </a:gridCol>
                <a:gridCol w="703475">
                  <a:extLst>
                    <a:ext uri="{9D8B030D-6E8A-4147-A177-3AD203B41FA5}">
                      <a16:colId xmlns:a16="http://schemas.microsoft.com/office/drawing/2014/main" val="20006"/>
                    </a:ext>
                  </a:extLst>
                </a:gridCol>
                <a:gridCol w="703475">
                  <a:extLst>
                    <a:ext uri="{9D8B030D-6E8A-4147-A177-3AD203B41FA5}">
                      <a16:colId xmlns:a16="http://schemas.microsoft.com/office/drawing/2014/main" val="20007"/>
                    </a:ext>
                  </a:extLst>
                </a:gridCol>
                <a:gridCol w="703475">
                  <a:extLst>
                    <a:ext uri="{9D8B030D-6E8A-4147-A177-3AD203B41FA5}">
                      <a16:colId xmlns:a16="http://schemas.microsoft.com/office/drawing/2014/main" val="20008"/>
                    </a:ext>
                  </a:extLst>
                </a:gridCol>
                <a:gridCol w="703475">
                  <a:extLst>
                    <a:ext uri="{9D8B030D-6E8A-4147-A177-3AD203B41FA5}">
                      <a16:colId xmlns:a16="http://schemas.microsoft.com/office/drawing/2014/main" val="20009"/>
                    </a:ext>
                  </a:extLst>
                </a:gridCol>
                <a:gridCol w="703475">
                  <a:extLst>
                    <a:ext uri="{9D8B030D-6E8A-4147-A177-3AD203B41FA5}">
                      <a16:colId xmlns:a16="http://schemas.microsoft.com/office/drawing/2014/main" val="20010"/>
                    </a:ext>
                  </a:extLst>
                </a:gridCol>
                <a:gridCol w="703475">
                  <a:extLst>
                    <a:ext uri="{9D8B030D-6E8A-4147-A177-3AD203B41FA5}">
                      <a16:colId xmlns:a16="http://schemas.microsoft.com/office/drawing/2014/main" val="20011"/>
                    </a:ext>
                  </a:extLst>
                </a:gridCol>
                <a:gridCol w="703475">
                  <a:extLst>
                    <a:ext uri="{9D8B030D-6E8A-4147-A177-3AD203B41FA5}">
                      <a16:colId xmlns:a16="http://schemas.microsoft.com/office/drawing/2014/main" val="20012"/>
                    </a:ext>
                  </a:extLst>
                </a:gridCol>
              </a:tblGrid>
              <a:tr h="370850">
                <a:tc rowSpan="2">
                  <a:txBody>
                    <a:bodyPr/>
                    <a:lstStyle/>
                    <a:p>
                      <a:pPr marL="0" marR="0" lvl="0" indent="0" algn="l" rtl="0">
                        <a:spcBef>
                          <a:spcPts val="0"/>
                        </a:spcBef>
                        <a:spcAft>
                          <a:spcPts val="0"/>
                        </a:spcAft>
                        <a:buNone/>
                      </a:pPr>
                      <a:endParaRPr sz="800">
                        <a:latin typeface="Malgun Gothic"/>
                        <a:ea typeface="Malgun Gothic"/>
                        <a:cs typeface="Malgun Gothic"/>
                        <a:sym typeface="Malgun Gothic"/>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gridSpan="3">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Original</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FFT Transformed </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Wavelt Transformed </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Singular Spectrum Analysis</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370850">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AELSTM</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CAE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AELSTM</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CAE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AELSTM</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CAE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AELSTM</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CAE</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extLst>
                  <a:ext uri="{0D108BD9-81ED-4DB2-BD59-A6C34878D82A}">
                    <a16:rowId xmlns:a16="http://schemas.microsoft.com/office/drawing/2014/main" val="10001"/>
                  </a:ext>
                </a:extLst>
              </a:tr>
              <a:tr h="292100">
                <a:tc>
                  <a:txBody>
                    <a:bodyPr/>
                    <a:lstStyle/>
                    <a:p>
                      <a:pPr marL="0" marR="0" lvl="0" indent="0" algn="ctr" rtl="0">
                        <a:spcBef>
                          <a:spcPts val="0"/>
                        </a:spcBef>
                        <a:spcAft>
                          <a:spcPts val="0"/>
                        </a:spcAft>
                        <a:buNone/>
                      </a:pPr>
                      <a:r>
                        <a:rPr lang="en-US" sz="800">
                          <a:latin typeface="Malgun Gothic"/>
                          <a:ea typeface="Malgun Gothic"/>
                          <a:cs typeface="Malgun Gothic"/>
                          <a:sym typeface="Malgun Gothic"/>
                        </a:rPr>
                        <a:t>RMSE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0.303</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0.294</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0.17</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0.35</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0.23</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0.07</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0.291</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0.290</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0.173</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0.283</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0.27</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0.122</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92100">
                <a:tc>
                  <a:txBody>
                    <a:bodyPr/>
                    <a:lstStyle/>
                    <a:p>
                      <a:pPr marL="0" marR="0" lvl="0" indent="0" algn="ctr" rtl="0">
                        <a:spcBef>
                          <a:spcPts val="0"/>
                        </a:spcBef>
                        <a:spcAft>
                          <a:spcPts val="0"/>
                        </a:spcAft>
                        <a:buNone/>
                      </a:pPr>
                      <a:r>
                        <a:rPr lang="en-US" sz="800">
                          <a:latin typeface="Malgun Gothic"/>
                          <a:ea typeface="Malgun Gothic"/>
                          <a:cs typeface="Malgun Gothic"/>
                          <a:sym typeface="Malgun Gothic"/>
                        </a:rPr>
                        <a:t>MAE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0.095</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0.092</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0.03</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0.116</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0.066</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0.0048</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0.084</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0.084</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0.034</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0.082</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0.081</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60000"/>
                        </a:lnSpc>
                        <a:spcBef>
                          <a:spcPts val="0"/>
                        </a:spcBef>
                        <a:spcAft>
                          <a:spcPts val="0"/>
                        </a:spcAft>
                        <a:buNone/>
                      </a:pPr>
                      <a:r>
                        <a:rPr lang="en-US" sz="800">
                          <a:solidFill>
                            <a:srgbClr val="000000"/>
                          </a:solidFill>
                          <a:latin typeface="Malgun Gothic"/>
                          <a:ea typeface="Malgun Gothic"/>
                          <a:cs typeface="Malgun Gothic"/>
                          <a:sym typeface="Malgun Gothic"/>
                        </a:rPr>
                        <a:t>0.017</a:t>
                      </a:r>
                      <a:endParaRPr sz="8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5"/>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635" name="Google Shape;635;p25"/>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636" name="Google Shape;636;p25"/>
          <p:cNvGraphicFramePr/>
          <p:nvPr/>
        </p:nvGraphicFramePr>
        <p:xfrm>
          <a:off x="509370" y="692993"/>
          <a:ext cx="9268175" cy="5688350"/>
        </p:xfrm>
        <a:graphic>
          <a:graphicData uri="http://schemas.openxmlformats.org/drawingml/2006/table">
            <a:tbl>
              <a:tblPr firstRow="1" bandRow="1">
                <a:noFill/>
                <a:tableStyleId>{335682DB-4451-482B-B81D-CBF10C3E13F3}</a:tableStyleId>
              </a:tblPr>
              <a:tblGrid>
                <a:gridCol w="9268175">
                  <a:extLst>
                    <a:ext uri="{9D8B030D-6E8A-4147-A177-3AD203B41FA5}">
                      <a16:colId xmlns:a16="http://schemas.microsoft.com/office/drawing/2014/main" val="20000"/>
                    </a:ext>
                  </a:extLst>
                </a:gridCol>
              </a:tblGrid>
              <a:tr h="397375">
                <a:tc>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TadGAN 알고리즘 추가 검증 및 초기 선정 모델 비교</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290975">
                <a:tc>
                  <a:txBody>
                    <a:bodyPr/>
                    <a:lstStyle/>
                    <a:p>
                      <a:pPr marL="0" marR="0" lvl="0" indent="0" algn="l" rtl="0">
                        <a:spcBef>
                          <a:spcPts val="0"/>
                        </a:spcBef>
                        <a:spcAft>
                          <a:spcPts val="0"/>
                        </a:spcAft>
                        <a:buClr>
                          <a:schemeClr val="dk1"/>
                        </a:buClr>
                        <a:buSzPts val="1300"/>
                        <a:buFont typeface="Arial"/>
                        <a:buNone/>
                      </a:pPr>
                      <a:r>
                        <a:rPr lang="en-US" sz="1300" b="1">
                          <a:solidFill>
                            <a:schemeClr val="dk1"/>
                          </a:solidFill>
                          <a:latin typeface="Malgun Gothic"/>
                          <a:ea typeface="Malgun Gothic"/>
                          <a:cs typeface="Malgun Gothic"/>
                          <a:sym typeface="Malgun Gothic"/>
                        </a:rPr>
                        <a:t>□ </a:t>
                      </a:r>
                      <a:r>
                        <a:rPr lang="en-US" sz="1300" b="1">
                          <a:latin typeface="Malgun Gothic"/>
                          <a:ea typeface="Malgun Gothic"/>
                          <a:cs typeface="Malgun Gothic"/>
                          <a:sym typeface="Malgun Gothic"/>
                        </a:rPr>
                        <a:t>TadGAN 알고리즘 정의 및 기술개발의 필요성</a:t>
                      </a:r>
                      <a:endParaRPr sz="1300" b="1">
                        <a:latin typeface="Malgun Gothic"/>
                        <a:ea typeface="Malgun Gothic"/>
                        <a:cs typeface="Malgun Gothic"/>
                        <a:sym typeface="Malgun Gothic"/>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본 연구과제의 목적은 여러 제조 기업들의 데이터를 융합하고, 제조 데이터 모델을 통합 관리 및 방법론에 대해 확산을 하는 것을 목표.</a:t>
                      </a:r>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기존 연구방법론의 경우, 특정 기업의 환경에 최적화 되어 인공지능 및 머신러닝 알고리즘의 고정된 최적 파라미터 도출에 집중하고 성능을 개선하는 과정을 거치지만, 이는 공유모델로서 확산의 어려움.</a:t>
                      </a:r>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이번 연구는 최근까지 나온 시계열 이상치 탐지 알고리즘 중 GAN을 사용해 가장 성능이 좋은 것으로 알려진 TadGAN을 활용해 툴 마모에 따른 이상치 탐지확인.</a:t>
                      </a: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200"/>
                        <a:buFont typeface="Arial"/>
                        <a:buNone/>
                      </a:pPr>
                      <a:r>
                        <a:rPr lang="en-US" sz="1200" b="1">
                          <a:latin typeface="Malgun Gothic"/>
                          <a:ea typeface="Malgun Gothic"/>
                          <a:cs typeface="Malgun Gothic"/>
                          <a:sym typeface="Malgun Gothic"/>
                        </a:rPr>
                        <a:t>실험결과 및 해석</a:t>
                      </a:r>
                      <a:endParaRPr sz="1200" b="1">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0" marR="0" lvl="0" indent="0" algn="l" rtl="0">
                        <a:lnSpc>
                          <a:spcPct val="200000"/>
                        </a:lnSpc>
                        <a:spcBef>
                          <a:spcPts val="0"/>
                        </a:spcBef>
                        <a:spcAft>
                          <a:spcPts val="0"/>
                        </a:spcAft>
                        <a:buClr>
                          <a:schemeClr val="dk1"/>
                        </a:buClr>
                        <a:buSzPts val="1000"/>
                        <a:buFont typeface="Arial"/>
                        <a:buNone/>
                      </a:pPr>
                      <a:endParaRPr sz="1000" b="0">
                        <a:latin typeface="Malgun Gothic"/>
                        <a:ea typeface="Malgun Gothic"/>
                        <a:cs typeface="Malgun Gothic"/>
                        <a:sym typeface="Malgun Gothic"/>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TadGAN의 경우 FFT 변환된 데이터셋의 효용이 상당히 낮았고, Wavelet Transformed data셋과 SSA 데이터셋에서의 효용은 안정된 퍼포먼스를 보임.</a:t>
                      </a:r>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진동 데이터의 Wavelet 변환 적합성과 SSA의 적용을 통한 알고리즘 성능의 개선으로 해석.</a:t>
                      </a:r>
                      <a:endParaRPr/>
                    </a:p>
                    <a:p>
                      <a:pPr marL="171450" marR="0" lvl="0" indent="-171450" algn="l" rtl="0">
                        <a:lnSpc>
                          <a:spcPct val="200000"/>
                        </a:lnSpc>
                        <a:spcBef>
                          <a:spcPts val="0"/>
                        </a:spcBef>
                        <a:spcAft>
                          <a:spcPts val="0"/>
                        </a:spcAft>
                        <a:buClr>
                          <a:schemeClr val="dk1"/>
                        </a:buClr>
                        <a:buSzPts val="1000"/>
                        <a:buFont typeface="Arial"/>
                        <a:buChar char="•"/>
                      </a:pPr>
                      <a:r>
                        <a:rPr lang="en-US" sz="1000" b="0">
                          <a:latin typeface="Malgun Gothic"/>
                          <a:ea typeface="Malgun Gothic"/>
                          <a:cs typeface="Malgun Gothic"/>
                          <a:sym typeface="Malgun Gothic"/>
                        </a:rPr>
                        <a:t>결론적으로 Singular Spectrum Analysis와 딥러닝을 활용한 데이터 분류 및 저장기술 개발을 통하여 데이터의 분리를 체계화하여 데이터 전처리 자동화, 데이터 품질체계 구축을 통한 이상감지 알고리즘 개선 등의 효용이 있음을 검정.</a:t>
                      </a:r>
                      <a:endParaRPr/>
                    </a:p>
                  </a:txBody>
                  <a:tcPr marL="91450" marR="91450" marT="73625" marB="736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637" name="Google Shape;637;p25"/>
          <p:cNvGraphicFramePr/>
          <p:nvPr/>
        </p:nvGraphicFramePr>
        <p:xfrm>
          <a:off x="562386" y="2924944"/>
          <a:ext cx="9162000" cy="1483400"/>
        </p:xfrm>
        <a:graphic>
          <a:graphicData uri="http://schemas.openxmlformats.org/drawingml/2006/table">
            <a:tbl>
              <a:tblPr firstRow="1" bandRow="1">
                <a:noFill/>
                <a:tableStyleId>{335682DB-4451-482B-B81D-CBF10C3E13F3}</a:tableStyleId>
              </a:tblPr>
              <a:tblGrid>
                <a:gridCol w="916200">
                  <a:extLst>
                    <a:ext uri="{9D8B030D-6E8A-4147-A177-3AD203B41FA5}">
                      <a16:colId xmlns:a16="http://schemas.microsoft.com/office/drawing/2014/main" val="20000"/>
                    </a:ext>
                  </a:extLst>
                </a:gridCol>
                <a:gridCol w="687150">
                  <a:extLst>
                    <a:ext uri="{9D8B030D-6E8A-4147-A177-3AD203B41FA5}">
                      <a16:colId xmlns:a16="http://schemas.microsoft.com/office/drawing/2014/main" val="20001"/>
                    </a:ext>
                  </a:extLst>
                </a:gridCol>
                <a:gridCol w="687150">
                  <a:extLst>
                    <a:ext uri="{9D8B030D-6E8A-4147-A177-3AD203B41FA5}">
                      <a16:colId xmlns:a16="http://schemas.microsoft.com/office/drawing/2014/main" val="20002"/>
                    </a:ext>
                  </a:extLst>
                </a:gridCol>
                <a:gridCol w="687150">
                  <a:extLst>
                    <a:ext uri="{9D8B030D-6E8A-4147-A177-3AD203B41FA5}">
                      <a16:colId xmlns:a16="http://schemas.microsoft.com/office/drawing/2014/main" val="20003"/>
                    </a:ext>
                  </a:extLst>
                </a:gridCol>
                <a:gridCol w="687150">
                  <a:extLst>
                    <a:ext uri="{9D8B030D-6E8A-4147-A177-3AD203B41FA5}">
                      <a16:colId xmlns:a16="http://schemas.microsoft.com/office/drawing/2014/main" val="20004"/>
                    </a:ext>
                  </a:extLst>
                </a:gridCol>
                <a:gridCol w="687150">
                  <a:extLst>
                    <a:ext uri="{9D8B030D-6E8A-4147-A177-3AD203B41FA5}">
                      <a16:colId xmlns:a16="http://schemas.microsoft.com/office/drawing/2014/main" val="20005"/>
                    </a:ext>
                  </a:extLst>
                </a:gridCol>
                <a:gridCol w="687150">
                  <a:extLst>
                    <a:ext uri="{9D8B030D-6E8A-4147-A177-3AD203B41FA5}">
                      <a16:colId xmlns:a16="http://schemas.microsoft.com/office/drawing/2014/main" val="20006"/>
                    </a:ext>
                  </a:extLst>
                </a:gridCol>
                <a:gridCol w="687150">
                  <a:extLst>
                    <a:ext uri="{9D8B030D-6E8A-4147-A177-3AD203B41FA5}">
                      <a16:colId xmlns:a16="http://schemas.microsoft.com/office/drawing/2014/main" val="20007"/>
                    </a:ext>
                  </a:extLst>
                </a:gridCol>
                <a:gridCol w="687150">
                  <a:extLst>
                    <a:ext uri="{9D8B030D-6E8A-4147-A177-3AD203B41FA5}">
                      <a16:colId xmlns:a16="http://schemas.microsoft.com/office/drawing/2014/main" val="20008"/>
                    </a:ext>
                  </a:extLst>
                </a:gridCol>
                <a:gridCol w="687150">
                  <a:extLst>
                    <a:ext uri="{9D8B030D-6E8A-4147-A177-3AD203B41FA5}">
                      <a16:colId xmlns:a16="http://schemas.microsoft.com/office/drawing/2014/main" val="20009"/>
                    </a:ext>
                  </a:extLst>
                </a:gridCol>
                <a:gridCol w="687150">
                  <a:extLst>
                    <a:ext uri="{9D8B030D-6E8A-4147-A177-3AD203B41FA5}">
                      <a16:colId xmlns:a16="http://schemas.microsoft.com/office/drawing/2014/main" val="20010"/>
                    </a:ext>
                  </a:extLst>
                </a:gridCol>
                <a:gridCol w="687150">
                  <a:extLst>
                    <a:ext uri="{9D8B030D-6E8A-4147-A177-3AD203B41FA5}">
                      <a16:colId xmlns:a16="http://schemas.microsoft.com/office/drawing/2014/main" val="20011"/>
                    </a:ext>
                  </a:extLst>
                </a:gridCol>
                <a:gridCol w="687150">
                  <a:extLst>
                    <a:ext uri="{9D8B030D-6E8A-4147-A177-3AD203B41FA5}">
                      <a16:colId xmlns:a16="http://schemas.microsoft.com/office/drawing/2014/main" val="20012"/>
                    </a:ext>
                  </a:extLst>
                </a:gridCol>
              </a:tblGrid>
              <a:tr h="370850">
                <a:tc rowSpan="2">
                  <a:txBody>
                    <a:bodyPr/>
                    <a:lstStyle/>
                    <a:p>
                      <a:pPr marL="0" marR="0" lvl="0" indent="0" algn="ctr" rtl="0">
                        <a:spcBef>
                          <a:spcPts val="0"/>
                        </a:spcBef>
                        <a:spcAft>
                          <a:spcPts val="0"/>
                        </a:spcAft>
                        <a:buNone/>
                      </a:pPr>
                      <a:endParaRPr sz="1000">
                        <a:latin typeface="Malgun Gothic"/>
                        <a:ea typeface="Malgun Gothic"/>
                        <a:cs typeface="Malgun Gothic"/>
                        <a:sym typeface="Malgun Gothic"/>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gridSpan="4">
                  <a:txBody>
                    <a:bodyPr/>
                    <a:lstStyle/>
                    <a:p>
                      <a:pPr marL="0" marR="0" lvl="0" indent="0" algn="ctr" rtl="0">
                        <a:lnSpc>
                          <a:spcPct val="160000"/>
                        </a:lnSpc>
                        <a:spcBef>
                          <a:spcPts val="0"/>
                        </a:spcBef>
                        <a:spcAft>
                          <a:spcPts val="0"/>
                        </a:spcAft>
                        <a:buNone/>
                      </a:pPr>
                      <a:r>
                        <a:rPr lang="en-US" sz="1000">
                          <a:solidFill>
                            <a:srgbClr val="000000"/>
                          </a:solidFill>
                          <a:latin typeface="Malgun Gothic"/>
                          <a:ea typeface="Malgun Gothic"/>
                          <a:cs typeface="Malgun Gothic"/>
                          <a:sym typeface="Malgun Gothic"/>
                        </a:rPr>
                        <a:t>FFT Transformed </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hMerge="1">
                  <a:txBody>
                    <a:bodyPr/>
                    <a:lstStyle/>
                    <a:p>
                      <a:endParaRPr lang="ko-KR"/>
                    </a:p>
                  </a:txBody>
                  <a:tcPr/>
                </a:tc>
                <a:tc gridSpan="4">
                  <a:txBody>
                    <a:bodyPr/>
                    <a:lstStyle/>
                    <a:p>
                      <a:pPr marL="0" marR="0" lvl="0" indent="0" algn="ctr" rtl="0">
                        <a:lnSpc>
                          <a:spcPct val="160000"/>
                        </a:lnSpc>
                        <a:spcBef>
                          <a:spcPts val="0"/>
                        </a:spcBef>
                        <a:spcAft>
                          <a:spcPts val="0"/>
                        </a:spcAft>
                        <a:buNone/>
                      </a:pPr>
                      <a:r>
                        <a:rPr lang="en-US" sz="1000">
                          <a:solidFill>
                            <a:srgbClr val="000000"/>
                          </a:solidFill>
                          <a:latin typeface="Malgun Gothic"/>
                          <a:ea typeface="Malgun Gothic"/>
                          <a:cs typeface="Malgun Gothic"/>
                          <a:sym typeface="Malgun Gothic"/>
                        </a:rPr>
                        <a:t>Wavelt Transformed </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hMerge="1">
                  <a:txBody>
                    <a:bodyPr/>
                    <a:lstStyle/>
                    <a:p>
                      <a:endParaRPr lang="ko-KR"/>
                    </a:p>
                  </a:txBody>
                  <a:tcPr/>
                </a:tc>
                <a:tc gridSpan="4">
                  <a:txBody>
                    <a:bodyPr/>
                    <a:lstStyle/>
                    <a:p>
                      <a:pPr marL="0" marR="0" lvl="0" indent="0" algn="ctr" rtl="0">
                        <a:lnSpc>
                          <a:spcPct val="160000"/>
                        </a:lnSpc>
                        <a:spcBef>
                          <a:spcPts val="0"/>
                        </a:spcBef>
                        <a:spcAft>
                          <a:spcPts val="0"/>
                        </a:spcAft>
                        <a:buNone/>
                      </a:pPr>
                      <a:r>
                        <a:rPr lang="en-US" sz="1000">
                          <a:solidFill>
                            <a:srgbClr val="000000"/>
                          </a:solidFill>
                          <a:latin typeface="Malgun Gothic"/>
                          <a:ea typeface="Malgun Gothic"/>
                          <a:cs typeface="Malgun Gothic"/>
                          <a:sym typeface="Malgun Gothic"/>
                        </a:rPr>
                        <a:t>Singular Spectrum Analysis</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370850">
                <a:tc vMerge="1">
                  <a:txBody>
                    <a:bodyPr/>
                    <a:lstStyle/>
                    <a:p>
                      <a:endParaRPr lang="ko-KR"/>
                    </a:p>
                  </a:txBody>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AELSTM</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CAE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TadGAN</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AELSTM</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CAE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TadGAN</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AELSTM</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CAE</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TadGAN</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9B9B9"/>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000">
                          <a:latin typeface="Malgun Gothic"/>
                          <a:ea typeface="Malgun Gothic"/>
                          <a:cs typeface="Malgun Gothic"/>
                          <a:sym typeface="Malgun Gothic"/>
                        </a:rPr>
                        <a:t>RMSE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0.35</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0.23</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0.07</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0.43</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0.291</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0.290</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0.173</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0.34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0.283</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0.27</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0.122</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0.18</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000">
                          <a:latin typeface="Malgun Gothic"/>
                          <a:ea typeface="Malgun Gothic"/>
                          <a:cs typeface="Malgun Gothic"/>
                          <a:sym typeface="Malgun Gothic"/>
                        </a:rPr>
                        <a:t>MAE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0.116</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0.066</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0.004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0.31</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0.084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0.084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0.034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0.082</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0.081</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0.017</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200000"/>
                        </a:lnSpc>
                        <a:spcBef>
                          <a:spcPts val="0"/>
                        </a:spcBef>
                        <a:spcAft>
                          <a:spcPts val="0"/>
                        </a:spcAft>
                        <a:buNone/>
                      </a:pPr>
                      <a:r>
                        <a:rPr lang="en-US" sz="1000">
                          <a:solidFill>
                            <a:srgbClr val="000000"/>
                          </a:solidFill>
                          <a:latin typeface="Malgun Gothic"/>
                          <a:ea typeface="Malgun Gothic"/>
                          <a:cs typeface="Malgun Gothic"/>
                          <a:sym typeface="Malgun Gothic"/>
                        </a:rPr>
                        <a:t>0.04</a:t>
                      </a:r>
                      <a:endParaRPr sz="1000">
                        <a:solidFill>
                          <a:srgbClr val="000000"/>
                        </a:solidFill>
                        <a:latin typeface="Malgun Gothic"/>
                        <a:ea typeface="Malgun Gothic"/>
                        <a:cs typeface="Malgun Gothic"/>
                        <a:sym typeface="Malgun Gothic"/>
                      </a:endParaRPr>
                    </a:p>
                  </a:txBody>
                  <a:tcPr marL="64775" marR="64775" marT="17900" marB="17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26"/>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644" name="Google Shape;644;p26"/>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645" name="Google Shape;645;p26"/>
          <p:cNvGraphicFramePr/>
          <p:nvPr/>
        </p:nvGraphicFramePr>
        <p:xfrm>
          <a:off x="509371" y="692992"/>
          <a:ext cx="9248425" cy="5688350"/>
        </p:xfrm>
        <a:graphic>
          <a:graphicData uri="http://schemas.openxmlformats.org/drawingml/2006/table">
            <a:tbl>
              <a:tblPr firstRow="1" bandRow="1">
                <a:noFill/>
                <a:tableStyleId>{335682DB-4451-482B-B81D-CBF10C3E13F3}</a:tableStyleId>
              </a:tblPr>
              <a:tblGrid>
                <a:gridCol w="3121925">
                  <a:extLst>
                    <a:ext uri="{9D8B030D-6E8A-4147-A177-3AD203B41FA5}">
                      <a16:colId xmlns:a16="http://schemas.microsoft.com/office/drawing/2014/main" val="20000"/>
                    </a:ext>
                  </a:extLst>
                </a:gridCol>
                <a:gridCol w="3063250">
                  <a:extLst>
                    <a:ext uri="{9D8B030D-6E8A-4147-A177-3AD203B41FA5}">
                      <a16:colId xmlns:a16="http://schemas.microsoft.com/office/drawing/2014/main" val="20001"/>
                    </a:ext>
                  </a:extLst>
                </a:gridCol>
                <a:gridCol w="3063250">
                  <a:extLst>
                    <a:ext uri="{9D8B030D-6E8A-4147-A177-3AD203B41FA5}">
                      <a16:colId xmlns:a16="http://schemas.microsoft.com/office/drawing/2014/main" val="20002"/>
                    </a:ext>
                  </a:extLst>
                </a:gridCol>
              </a:tblGrid>
              <a:tr h="393700">
                <a:tc gridSpan="3">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사용자 서비스 </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2647325">
                <a:tc>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rowSpan="2">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647325">
                <a:tc>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vMerge="1">
                  <a:txBody>
                    <a:bodyPr/>
                    <a:lstStyle/>
                    <a:p>
                      <a:endParaRPr lang="ko-KR"/>
                    </a:p>
                  </a:txBody>
                  <a:tcPr/>
                </a:tc>
                <a:extLst>
                  <a:ext uri="{0D108BD9-81ED-4DB2-BD59-A6C34878D82A}">
                    <a16:rowId xmlns:a16="http://schemas.microsoft.com/office/drawing/2014/main" val="10002"/>
                  </a:ext>
                </a:extLst>
              </a:tr>
            </a:tbl>
          </a:graphicData>
        </a:graphic>
      </p:graphicFrame>
      <p:pic>
        <p:nvPicPr>
          <p:cNvPr id="646" name="Google Shape;646;p26"/>
          <p:cNvPicPr preferRelativeResize="0"/>
          <p:nvPr/>
        </p:nvPicPr>
        <p:blipFill rotWithShape="1">
          <a:blip r:embed="rId3">
            <a:alphaModFix/>
          </a:blip>
          <a:srcRect/>
          <a:stretch/>
        </p:blipFill>
        <p:spPr>
          <a:xfrm>
            <a:off x="709611" y="4204109"/>
            <a:ext cx="2737978" cy="1734293"/>
          </a:xfrm>
          <a:prstGeom prst="rect">
            <a:avLst/>
          </a:prstGeom>
          <a:noFill/>
          <a:ln>
            <a:noFill/>
          </a:ln>
        </p:spPr>
      </p:pic>
      <p:pic>
        <p:nvPicPr>
          <p:cNvPr id="647" name="Google Shape;647;p26"/>
          <p:cNvPicPr preferRelativeResize="0"/>
          <p:nvPr/>
        </p:nvPicPr>
        <p:blipFill rotWithShape="1">
          <a:blip r:embed="rId4">
            <a:alphaModFix/>
          </a:blip>
          <a:srcRect/>
          <a:stretch/>
        </p:blipFill>
        <p:spPr>
          <a:xfrm>
            <a:off x="3831756" y="1525940"/>
            <a:ext cx="2642742" cy="1757866"/>
          </a:xfrm>
          <a:prstGeom prst="rect">
            <a:avLst/>
          </a:prstGeom>
          <a:noFill/>
          <a:ln>
            <a:noFill/>
          </a:ln>
        </p:spPr>
      </p:pic>
      <p:pic>
        <p:nvPicPr>
          <p:cNvPr id="648" name="Google Shape;648;p26"/>
          <p:cNvPicPr preferRelativeResize="0"/>
          <p:nvPr/>
        </p:nvPicPr>
        <p:blipFill rotWithShape="1">
          <a:blip r:embed="rId5">
            <a:alphaModFix/>
          </a:blip>
          <a:srcRect/>
          <a:stretch/>
        </p:blipFill>
        <p:spPr>
          <a:xfrm>
            <a:off x="709611" y="1519887"/>
            <a:ext cx="2699365" cy="1734293"/>
          </a:xfrm>
          <a:prstGeom prst="rect">
            <a:avLst/>
          </a:prstGeom>
          <a:noFill/>
          <a:ln>
            <a:noFill/>
          </a:ln>
        </p:spPr>
      </p:pic>
      <p:pic>
        <p:nvPicPr>
          <p:cNvPr id="649" name="Google Shape;649;p26"/>
          <p:cNvPicPr preferRelativeResize="0"/>
          <p:nvPr/>
        </p:nvPicPr>
        <p:blipFill rotWithShape="1">
          <a:blip r:embed="rId6">
            <a:alphaModFix/>
          </a:blip>
          <a:srcRect t="31717" b="7275"/>
          <a:stretch/>
        </p:blipFill>
        <p:spPr>
          <a:xfrm>
            <a:off x="3788500" y="4064735"/>
            <a:ext cx="2781182" cy="2048857"/>
          </a:xfrm>
          <a:prstGeom prst="rect">
            <a:avLst/>
          </a:prstGeom>
          <a:noFill/>
          <a:ln>
            <a:noFill/>
          </a:ln>
        </p:spPr>
      </p:pic>
      <p:sp>
        <p:nvSpPr>
          <p:cNvPr id="650" name="Google Shape;650;p26"/>
          <p:cNvSpPr txBox="1"/>
          <p:nvPr/>
        </p:nvSpPr>
        <p:spPr>
          <a:xfrm>
            <a:off x="6727263" y="1124744"/>
            <a:ext cx="3015822" cy="5019516"/>
          </a:xfrm>
          <a:prstGeom prst="rect">
            <a:avLst/>
          </a:prstGeom>
          <a:noFill/>
          <a:ln>
            <a:noFill/>
          </a:ln>
        </p:spPr>
        <p:txBody>
          <a:bodyPr spcFirstLastPara="1" wrap="square" lIns="91425" tIns="45700" rIns="91425" bIns="45700" anchor="t" anchorCtr="0">
            <a:spAutoFit/>
          </a:bodyPr>
          <a:lstStyle/>
          <a:p>
            <a:pPr marL="228600" marR="0" lvl="0" indent="-228600" algn="l" rtl="0">
              <a:lnSpc>
                <a:spcPct val="200000"/>
              </a:lnSpc>
              <a:spcBef>
                <a:spcPts val="0"/>
              </a:spcBef>
              <a:spcAft>
                <a:spcPts val="0"/>
              </a:spcAft>
              <a:buClr>
                <a:schemeClr val="dk1"/>
              </a:buClr>
              <a:buSzPts val="1200"/>
              <a:buFont typeface="Malgun Gothic"/>
              <a:buAutoNum type="arabicPeriod"/>
            </a:pPr>
            <a:r>
              <a:rPr lang="en-US" sz="1200" b="1">
                <a:solidFill>
                  <a:schemeClr val="dk1"/>
                </a:solidFill>
                <a:latin typeface="Malgun Gothic"/>
                <a:ea typeface="Malgun Gothic"/>
                <a:cs typeface="Malgun Gothic"/>
                <a:sym typeface="Malgun Gothic"/>
              </a:rPr>
              <a:t>현장 작업자는 모니터링 장치(키오스크)에서 현재 Tool 정보를 제공 받으며, Tool 교체 시점 알림.</a:t>
            </a:r>
            <a:endParaRPr/>
          </a:p>
          <a:p>
            <a:pPr marL="0" marR="0" lvl="0" indent="0" algn="l" rtl="0">
              <a:lnSpc>
                <a:spcPct val="200000"/>
              </a:lnSpc>
              <a:spcBef>
                <a:spcPts val="0"/>
              </a:spcBef>
              <a:spcAft>
                <a:spcPts val="0"/>
              </a:spcAft>
              <a:buNone/>
            </a:pPr>
            <a:endParaRPr sz="1200" b="1">
              <a:solidFill>
                <a:schemeClr val="dk1"/>
              </a:solidFill>
              <a:latin typeface="Malgun Gothic"/>
              <a:ea typeface="Malgun Gothic"/>
              <a:cs typeface="Malgun Gothic"/>
              <a:sym typeface="Malgun Gothic"/>
            </a:endParaRPr>
          </a:p>
          <a:p>
            <a:pPr marL="228600" marR="0" lvl="0" indent="-228600" algn="l" rtl="0">
              <a:lnSpc>
                <a:spcPct val="200000"/>
              </a:lnSpc>
              <a:spcBef>
                <a:spcPts val="0"/>
              </a:spcBef>
              <a:spcAft>
                <a:spcPts val="0"/>
              </a:spcAft>
              <a:buClr>
                <a:schemeClr val="dk1"/>
              </a:buClr>
              <a:buSzPts val="1200"/>
              <a:buFont typeface="Malgun Gothic"/>
              <a:buAutoNum type="arabicPeriod"/>
            </a:pPr>
            <a:r>
              <a:rPr lang="en-US" sz="1200" b="1">
                <a:solidFill>
                  <a:schemeClr val="dk1"/>
                </a:solidFill>
                <a:latin typeface="Malgun Gothic"/>
                <a:ea typeface="Malgun Gothic"/>
                <a:cs typeface="Malgun Gothic"/>
                <a:sym typeface="Malgun Gothic"/>
              </a:rPr>
              <a:t>위험을 감지하는 구간, 위험도가 증가하는 구간, 마지막으로 툴 교체 후의 데이터 변화를 표현.</a:t>
            </a:r>
            <a:endParaRPr/>
          </a:p>
          <a:p>
            <a:pPr marL="228600" marR="0" lvl="0" indent="-152400" algn="l" rtl="0">
              <a:spcBef>
                <a:spcPts val="0"/>
              </a:spcBef>
              <a:spcAft>
                <a:spcPts val="0"/>
              </a:spcAft>
              <a:buClr>
                <a:schemeClr val="dk1"/>
              </a:buClr>
              <a:buSzPts val="1200"/>
              <a:buFont typeface="Malgun Gothic"/>
              <a:buNone/>
            </a:pPr>
            <a:endParaRPr sz="1200" b="1">
              <a:solidFill>
                <a:schemeClr val="dk1"/>
              </a:solidFill>
              <a:latin typeface="Malgun Gothic"/>
              <a:ea typeface="Malgun Gothic"/>
              <a:cs typeface="Malgun Gothic"/>
              <a:sym typeface="Malgun Gothic"/>
            </a:endParaRPr>
          </a:p>
          <a:p>
            <a:pPr marL="228600" marR="0" lvl="0" indent="-228600" algn="l" rtl="0">
              <a:lnSpc>
                <a:spcPct val="200000"/>
              </a:lnSpc>
              <a:spcBef>
                <a:spcPts val="0"/>
              </a:spcBef>
              <a:spcAft>
                <a:spcPts val="0"/>
              </a:spcAft>
              <a:buClr>
                <a:schemeClr val="dk1"/>
              </a:buClr>
              <a:buSzPts val="1200"/>
              <a:buFont typeface="Malgun Gothic"/>
              <a:buAutoNum type="arabicPeriod"/>
            </a:pPr>
            <a:r>
              <a:rPr lang="en-US" sz="1200" b="1">
                <a:solidFill>
                  <a:schemeClr val="dk1"/>
                </a:solidFill>
                <a:latin typeface="Malgun Gothic"/>
                <a:ea typeface="Malgun Gothic"/>
                <a:cs typeface="Malgun Gothic"/>
                <a:sym typeface="Malgun Gothic"/>
              </a:rPr>
              <a:t>가공 중 Tool 교체를 권고하는 알림이 울릴 경우, Tool 교체 이력 리스트업.</a:t>
            </a:r>
            <a:endParaRPr/>
          </a:p>
          <a:p>
            <a:pPr marL="228600" marR="0" lvl="0" indent="-152400" algn="l" rtl="0">
              <a:spcBef>
                <a:spcPts val="0"/>
              </a:spcBef>
              <a:spcAft>
                <a:spcPts val="0"/>
              </a:spcAft>
              <a:buClr>
                <a:schemeClr val="dk1"/>
              </a:buClr>
              <a:buSzPts val="1200"/>
              <a:buFont typeface="Malgun Gothic"/>
              <a:buNone/>
            </a:pPr>
            <a:endParaRPr sz="1200" b="1">
              <a:solidFill>
                <a:schemeClr val="dk1"/>
              </a:solidFill>
              <a:latin typeface="Malgun Gothic"/>
              <a:ea typeface="Malgun Gothic"/>
              <a:cs typeface="Malgun Gothic"/>
              <a:sym typeface="Malgun Gothic"/>
            </a:endParaRPr>
          </a:p>
          <a:p>
            <a:pPr marL="228600" marR="0" lvl="0" indent="-152400" algn="l" rtl="0">
              <a:spcBef>
                <a:spcPts val="0"/>
              </a:spcBef>
              <a:spcAft>
                <a:spcPts val="0"/>
              </a:spcAft>
              <a:buClr>
                <a:schemeClr val="dk1"/>
              </a:buClr>
              <a:buSzPts val="1200"/>
              <a:buFont typeface="Malgun Gothic"/>
              <a:buNone/>
            </a:pPr>
            <a:endParaRPr sz="1200" b="1">
              <a:solidFill>
                <a:schemeClr val="dk1"/>
              </a:solidFill>
              <a:latin typeface="Malgun Gothic"/>
              <a:ea typeface="Malgun Gothic"/>
              <a:cs typeface="Malgun Gothic"/>
              <a:sym typeface="Malgun Gothic"/>
            </a:endParaRPr>
          </a:p>
          <a:p>
            <a:pPr marL="228600" marR="0" lvl="0" indent="-228600" algn="l" rtl="0">
              <a:lnSpc>
                <a:spcPct val="200000"/>
              </a:lnSpc>
              <a:spcBef>
                <a:spcPts val="0"/>
              </a:spcBef>
              <a:spcAft>
                <a:spcPts val="0"/>
              </a:spcAft>
              <a:buClr>
                <a:schemeClr val="dk1"/>
              </a:buClr>
              <a:buSzPts val="1200"/>
              <a:buFont typeface="Malgun Gothic"/>
              <a:buAutoNum type="arabicPeriod"/>
            </a:pPr>
            <a:r>
              <a:rPr lang="en-US" sz="1200" b="1">
                <a:solidFill>
                  <a:schemeClr val="dk1"/>
                </a:solidFill>
                <a:latin typeface="Malgun Gothic"/>
                <a:ea typeface="Malgun Gothic"/>
                <a:cs typeface="Malgun Gothic"/>
                <a:sym typeface="Malgun Gothic"/>
              </a:rPr>
              <a:t>총 3가지(정상, 주의, 경고)로 구분 되며, Tool 교체를 권장하는 경고가 발생했을 때 경광등 울림.</a:t>
            </a:r>
            <a:endParaRPr sz="1200" b="1">
              <a:solidFill>
                <a:schemeClr val="dk1"/>
              </a:solidFill>
              <a:latin typeface="Malgun Gothic"/>
              <a:ea typeface="Malgun Gothic"/>
              <a:cs typeface="Malgun Gothic"/>
              <a:sym typeface="Malgun Gothic"/>
            </a:endParaRPr>
          </a:p>
        </p:txBody>
      </p:sp>
      <p:grpSp>
        <p:nvGrpSpPr>
          <p:cNvPr id="651" name="Google Shape;651;p26"/>
          <p:cNvGrpSpPr/>
          <p:nvPr/>
        </p:nvGrpSpPr>
        <p:grpSpPr>
          <a:xfrm>
            <a:off x="3321694" y="3543732"/>
            <a:ext cx="616349" cy="607149"/>
            <a:chOff x="3321694" y="3543732"/>
            <a:chExt cx="616349" cy="607149"/>
          </a:xfrm>
        </p:grpSpPr>
        <p:sp>
          <p:nvSpPr>
            <p:cNvPr id="652" name="Google Shape;652;p26"/>
            <p:cNvSpPr/>
            <p:nvPr/>
          </p:nvSpPr>
          <p:spPr>
            <a:xfrm>
              <a:off x="3321694" y="3543732"/>
              <a:ext cx="309225" cy="299507"/>
            </a:xfrm>
            <a:prstGeom prst="rect">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0000"/>
                  </a:solidFill>
                  <a:latin typeface="Malgun Gothic"/>
                  <a:ea typeface="Malgun Gothic"/>
                  <a:cs typeface="Malgun Gothic"/>
                  <a:sym typeface="Malgun Gothic"/>
                </a:rPr>
                <a:t>1</a:t>
              </a:r>
              <a:endParaRPr/>
            </a:p>
          </p:txBody>
        </p:sp>
        <p:sp>
          <p:nvSpPr>
            <p:cNvPr id="653" name="Google Shape;653;p26"/>
            <p:cNvSpPr/>
            <p:nvPr/>
          </p:nvSpPr>
          <p:spPr>
            <a:xfrm>
              <a:off x="3628818" y="3543732"/>
              <a:ext cx="309225" cy="299507"/>
            </a:xfrm>
            <a:prstGeom prst="rect">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0000"/>
                  </a:solidFill>
                  <a:latin typeface="Malgun Gothic"/>
                  <a:ea typeface="Malgun Gothic"/>
                  <a:cs typeface="Malgun Gothic"/>
                  <a:sym typeface="Malgun Gothic"/>
                </a:rPr>
                <a:t>2</a:t>
              </a:r>
              <a:endParaRPr/>
            </a:p>
          </p:txBody>
        </p:sp>
        <p:sp>
          <p:nvSpPr>
            <p:cNvPr id="654" name="Google Shape;654;p26"/>
            <p:cNvSpPr/>
            <p:nvPr/>
          </p:nvSpPr>
          <p:spPr>
            <a:xfrm>
              <a:off x="3321694" y="3851374"/>
              <a:ext cx="309225" cy="299507"/>
            </a:xfrm>
            <a:prstGeom prst="rect">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0000"/>
                  </a:solidFill>
                  <a:latin typeface="Malgun Gothic"/>
                  <a:ea typeface="Malgun Gothic"/>
                  <a:cs typeface="Malgun Gothic"/>
                  <a:sym typeface="Malgun Gothic"/>
                </a:rPr>
                <a:t>3</a:t>
              </a:r>
              <a:endParaRPr/>
            </a:p>
          </p:txBody>
        </p:sp>
        <p:sp>
          <p:nvSpPr>
            <p:cNvPr id="655" name="Google Shape;655;p26"/>
            <p:cNvSpPr/>
            <p:nvPr/>
          </p:nvSpPr>
          <p:spPr>
            <a:xfrm>
              <a:off x="3628818" y="3851374"/>
              <a:ext cx="309225" cy="299507"/>
            </a:xfrm>
            <a:prstGeom prst="rect">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0000"/>
                  </a:solidFill>
                  <a:latin typeface="Malgun Gothic"/>
                  <a:ea typeface="Malgun Gothic"/>
                  <a:cs typeface="Malgun Gothic"/>
                  <a:sym typeface="Malgun Gothic"/>
                </a:rPr>
                <a:t>4</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7"/>
          <p:cNvSpPr txBox="1">
            <a:spLocks noGrp="1"/>
          </p:cNvSpPr>
          <p:nvPr>
            <p:ph type="title"/>
          </p:nvPr>
        </p:nvSpPr>
        <p:spPr>
          <a:xfrm>
            <a:off x="495300" y="300764"/>
            <a:ext cx="7200000" cy="29684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900"/>
              <a:buFont typeface="Malgun Gothic"/>
              <a:buNone/>
            </a:pPr>
            <a:r>
              <a:rPr lang="en-US"/>
              <a:t>5. Tool Life 최적 시스템</a:t>
            </a:r>
            <a:endParaRPr/>
          </a:p>
        </p:txBody>
      </p:sp>
      <p:sp>
        <p:nvSpPr>
          <p:cNvPr id="662" name="Google Shape;662;p27"/>
          <p:cNvSpPr txBox="1">
            <a:spLocks noGrp="1"/>
          </p:cNvSpPr>
          <p:nvPr>
            <p:ph type="body" idx="1"/>
          </p:nvPr>
        </p:nvSpPr>
        <p:spPr>
          <a:xfrm>
            <a:off x="497717" y="44624"/>
            <a:ext cx="5976781" cy="27266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7F7F7F"/>
              </a:buClr>
              <a:buSzPts val="1100"/>
              <a:buNone/>
            </a:pPr>
            <a:r>
              <a:rPr lang="en-US"/>
              <a:t>정밀 가공조건 최적화를 위한 IoT-Edge 컴퓨팅 기반 제조 협업 모델 구축</a:t>
            </a:r>
            <a:endParaRPr/>
          </a:p>
        </p:txBody>
      </p:sp>
      <p:graphicFrame>
        <p:nvGraphicFramePr>
          <p:cNvPr id="663" name="Google Shape;663;p27"/>
          <p:cNvGraphicFramePr/>
          <p:nvPr/>
        </p:nvGraphicFramePr>
        <p:xfrm>
          <a:off x="509371" y="692992"/>
          <a:ext cx="9248400" cy="5688350"/>
        </p:xfrm>
        <a:graphic>
          <a:graphicData uri="http://schemas.openxmlformats.org/drawingml/2006/table">
            <a:tbl>
              <a:tblPr firstRow="1" bandRow="1">
                <a:noFill/>
                <a:tableStyleId>{335682DB-4451-482B-B81D-CBF10C3E13F3}</a:tableStyleId>
              </a:tblPr>
              <a:tblGrid>
                <a:gridCol w="9248400">
                  <a:extLst>
                    <a:ext uri="{9D8B030D-6E8A-4147-A177-3AD203B41FA5}">
                      <a16:colId xmlns:a16="http://schemas.microsoft.com/office/drawing/2014/main" val="20000"/>
                    </a:ext>
                  </a:extLst>
                </a:gridCol>
              </a:tblGrid>
              <a:tr h="393700">
                <a:tc>
                  <a:txBody>
                    <a:bodyPr/>
                    <a:lstStyle/>
                    <a:p>
                      <a:pPr marL="0" marR="0" lvl="0" indent="0" algn="ctr" rtl="0">
                        <a:spcBef>
                          <a:spcPts val="0"/>
                        </a:spcBef>
                        <a:spcAft>
                          <a:spcPts val="0"/>
                        </a:spcAft>
                        <a:buNone/>
                      </a:pPr>
                      <a:r>
                        <a:rPr lang="en-US" sz="1400">
                          <a:solidFill>
                            <a:schemeClr val="dk1"/>
                          </a:solidFill>
                          <a:latin typeface="Malgun Gothic"/>
                          <a:ea typeface="Malgun Gothic"/>
                          <a:cs typeface="Malgun Gothic"/>
                          <a:sym typeface="Malgun Gothic"/>
                        </a:rPr>
                        <a:t>Tool Life 서비스 정확성 비교</a:t>
                      </a:r>
                      <a:endParaRPr sz="1400">
                        <a:solidFill>
                          <a:schemeClr val="dk1"/>
                        </a:solidFill>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294650">
                <a:tc>
                  <a:txBody>
                    <a:bodyPr/>
                    <a:lstStyle/>
                    <a:p>
                      <a:pPr marL="0" marR="0" lvl="0" indent="0" algn="ctr" rtl="0">
                        <a:spcBef>
                          <a:spcPts val="0"/>
                        </a:spcBef>
                        <a:spcAft>
                          <a:spcPts val="0"/>
                        </a:spcAft>
                        <a:buClr>
                          <a:schemeClr val="dk1"/>
                        </a:buClr>
                        <a:buSzPts val="1000"/>
                        <a:buFont typeface="Arial"/>
                        <a:buNone/>
                      </a:pPr>
                      <a:endParaRPr sz="1000" b="1">
                        <a:latin typeface="Malgun Gothic"/>
                        <a:ea typeface="Malgun Gothic"/>
                        <a:cs typeface="Malgun Gothic"/>
                        <a:sym typeface="Malgun Gothic"/>
                      </a:endParaRPr>
                    </a:p>
                  </a:txBody>
                  <a:tcPr marL="91450" marR="91450" marT="73625" marB="736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664" name="Google Shape;664;p27"/>
          <p:cNvGraphicFramePr/>
          <p:nvPr/>
        </p:nvGraphicFramePr>
        <p:xfrm>
          <a:off x="776536" y="1124744"/>
          <a:ext cx="8784976" cy="2376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5" name="Google Shape;665;p27"/>
          <p:cNvGraphicFramePr/>
          <p:nvPr/>
        </p:nvGraphicFramePr>
        <p:xfrm>
          <a:off x="776532" y="3573016"/>
          <a:ext cx="8785000" cy="1686825"/>
        </p:xfrm>
        <a:graphic>
          <a:graphicData uri="http://schemas.openxmlformats.org/drawingml/2006/table">
            <a:tbl>
              <a:tblPr firstRow="1" bandRow="1">
                <a:noFill/>
                <a:tableStyleId>{335682DB-4451-482B-B81D-CBF10C3E13F3}</a:tableStyleId>
              </a:tblPr>
              <a:tblGrid>
                <a:gridCol w="878500">
                  <a:extLst>
                    <a:ext uri="{9D8B030D-6E8A-4147-A177-3AD203B41FA5}">
                      <a16:colId xmlns:a16="http://schemas.microsoft.com/office/drawing/2014/main" val="20000"/>
                    </a:ext>
                  </a:extLst>
                </a:gridCol>
                <a:gridCol w="878500">
                  <a:extLst>
                    <a:ext uri="{9D8B030D-6E8A-4147-A177-3AD203B41FA5}">
                      <a16:colId xmlns:a16="http://schemas.microsoft.com/office/drawing/2014/main" val="20001"/>
                    </a:ext>
                  </a:extLst>
                </a:gridCol>
                <a:gridCol w="878500">
                  <a:extLst>
                    <a:ext uri="{9D8B030D-6E8A-4147-A177-3AD203B41FA5}">
                      <a16:colId xmlns:a16="http://schemas.microsoft.com/office/drawing/2014/main" val="20002"/>
                    </a:ext>
                  </a:extLst>
                </a:gridCol>
                <a:gridCol w="878500">
                  <a:extLst>
                    <a:ext uri="{9D8B030D-6E8A-4147-A177-3AD203B41FA5}">
                      <a16:colId xmlns:a16="http://schemas.microsoft.com/office/drawing/2014/main" val="20003"/>
                    </a:ext>
                  </a:extLst>
                </a:gridCol>
                <a:gridCol w="878500">
                  <a:extLst>
                    <a:ext uri="{9D8B030D-6E8A-4147-A177-3AD203B41FA5}">
                      <a16:colId xmlns:a16="http://schemas.microsoft.com/office/drawing/2014/main" val="20004"/>
                    </a:ext>
                  </a:extLst>
                </a:gridCol>
                <a:gridCol w="878500">
                  <a:extLst>
                    <a:ext uri="{9D8B030D-6E8A-4147-A177-3AD203B41FA5}">
                      <a16:colId xmlns:a16="http://schemas.microsoft.com/office/drawing/2014/main" val="20005"/>
                    </a:ext>
                  </a:extLst>
                </a:gridCol>
                <a:gridCol w="878500">
                  <a:extLst>
                    <a:ext uri="{9D8B030D-6E8A-4147-A177-3AD203B41FA5}">
                      <a16:colId xmlns:a16="http://schemas.microsoft.com/office/drawing/2014/main" val="20006"/>
                    </a:ext>
                  </a:extLst>
                </a:gridCol>
                <a:gridCol w="878500">
                  <a:extLst>
                    <a:ext uri="{9D8B030D-6E8A-4147-A177-3AD203B41FA5}">
                      <a16:colId xmlns:a16="http://schemas.microsoft.com/office/drawing/2014/main" val="20007"/>
                    </a:ext>
                  </a:extLst>
                </a:gridCol>
                <a:gridCol w="878500">
                  <a:extLst>
                    <a:ext uri="{9D8B030D-6E8A-4147-A177-3AD203B41FA5}">
                      <a16:colId xmlns:a16="http://schemas.microsoft.com/office/drawing/2014/main" val="20008"/>
                    </a:ext>
                  </a:extLst>
                </a:gridCol>
                <a:gridCol w="878500">
                  <a:extLst>
                    <a:ext uri="{9D8B030D-6E8A-4147-A177-3AD203B41FA5}">
                      <a16:colId xmlns:a16="http://schemas.microsoft.com/office/drawing/2014/main" val="20009"/>
                    </a:ext>
                  </a:extLst>
                </a:gridCol>
              </a:tblGrid>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시료</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초물</a:t>
                      </a:r>
                      <a:endParaRPr sz="1100" b="0" i="0" u="none" strike="noStrike">
                        <a:solidFill>
                          <a:srgbClr val="000000"/>
                        </a:solidFill>
                        <a:latin typeface="Calibri"/>
                        <a:ea typeface="Calibri"/>
                        <a:cs typeface="Calibri"/>
                        <a:sym typeface="Calib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D+10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D+30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D+50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D+70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D+90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D+110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D+130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D+150</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13.843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15.077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15.851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16.710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17.115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18.047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19.743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20.903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23.993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13.572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16.108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16.428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16.077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16.978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18.274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19.360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20.188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24.850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#3</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12.783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15.114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16.227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16.558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17.224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18.079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20.007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21.426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22.887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#4</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13.287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15.377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16.573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16.296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17.118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18.173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19.574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20.773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23.799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#5</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13.067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16.084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15.924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16.912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17.521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18.374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19.807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20.573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24.058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40975">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AVG</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13.310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15.552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16.201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16.511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17.191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18.189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19.698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20.773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100" b="0" i="0" u="none" strike="noStrike">
                          <a:solidFill>
                            <a:srgbClr val="000000"/>
                          </a:solidFill>
                          <a:latin typeface="Calibri"/>
                          <a:ea typeface="Calibri"/>
                          <a:cs typeface="Calibri"/>
                          <a:sym typeface="Calibri"/>
                        </a:rPr>
                        <a:t>23.917 </a:t>
                      </a: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66" name="Google Shape;666;p27"/>
          <p:cNvSpPr txBox="1"/>
          <p:nvPr/>
        </p:nvSpPr>
        <p:spPr>
          <a:xfrm>
            <a:off x="525375" y="5229200"/>
            <a:ext cx="9180153" cy="11646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초물에서 20EA 단위로 150EA까지 생산한 가공품의 배면조도 수치를 통해, 센서 데이터를 활용한 Tool Life </a:t>
            </a:r>
            <a:br>
              <a:rPr lang="en-US" sz="1200">
                <a:solidFill>
                  <a:schemeClr val="dk1"/>
                </a:solidFill>
                <a:latin typeface="Malgun Gothic"/>
                <a:ea typeface="Malgun Gothic"/>
                <a:cs typeface="Malgun Gothic"/>
                <a:sym typeface="Malgun Gothic"/>
              </a:rPr>
            </a:br>
            <a:r>
              <a:rPr lang="en-US" sz="1200">
                <a:solidFill>
                  <a:schemeClr val="dk1"/>
                </a:solidFill>
                <a:latin typeface="Malgun Gothic"/>
                <a:ea typeface="Malgun Gothic"/>
                <a:cs typeface="Malgun Gothic"/>
                <a:sym typeface="Malgun Gothic"/>
              </a:rPr>
              <a:t>서비스가 알맞은지 분석</a:t>
            </a:r>
            <a:endParaRPr sz="1200">
              <a:solidFill>
                <a:schemeClr val="dk1"/>
              </a:solidFill>
              <a:latin typeface="Malgun Gothic"/>
              <a:ea typeface="Malgun Gothic"/>
              <a:cs typeface="Malgun Gothic"/>
              <a:sym typeface="Malgun Gothic"/>
            </a:endParaRPr>
          </a:p>
          <a:p>
            <a:pPr marL="285750" marR="0" lvl="0" indent="-2857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120~130EA에서 교체했을 때, 설정된 기준치에 부합되지만 Tool Life 서비스의 알람은 110 ~ 150EA 사이로 다소 범위가 넓음.</a:t>
            </a:r>
            <a:endParaRPr/>
          </a:p>
          <a:p>
            <a:pPr marL="285750" marR="0" lvl="0" indent="-285750" algn="l" rtl="0">
              <a:lnSpc>
                <a:spcPct val="150000"/>
              </a:lnSpc>
              <a:spcBef>
                <a:spcPts val="0"/>
              </a:spcBef>
              <a:spcAft>
                <a:spcPts val="0"/>
              </a:spcAft>
              <a:buClr>
                <a:schemeClr val="dk1"/>
              </a:buClr>
              <a:buSzPts val="1200"/>
              <a:buFont typeface="Arial"/>
              <a:buChar char="•"/>
            </a:pPr>
            <a:r>
              <a:rPr lang="en-US" sz="1200">
                <a:solidFill>
                  <a:schemeClr val="dk1"/>
                </a:solidFill>
                <a:latin typeface="Malgun Gothic"/>
                <a:ea typeface="Malgun Gothic"/>
                <a:cs typeface="Malgun Gothic"/>
                <a:sym typeface="Malgun Gothic"/>
              </a:rPr>
              <a:t>Tool Life 서비스의 경우, 기준치에 수렵할 수 있게끔 지속적 데이터 학습을 진행중</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2FD172E-1839-4AF6-BDCC-C344CF0C2E8A}"/>
              </a:ext>
            </a:extLst>
          </p:cNvPr>
          <p:cNvSpPr txBox="1"/>
          <p:nvPr/>
        </p:nvSpPr>
        <p:spPr>
          <a:xfrm>
            <a:off x="289090" y="1470161"/>
            <a:ext cx="6387306" cy="751392"/>
          </a:xfrm>
          <a:prstGeom prst="rect">
            <a:avLst/>
          </a:prstGeom>
        </p:spPr>
        <p:txBody>
          <a:bodyPr vert="horz" wrap="square" lIns="0" tIns="146526" rIns="0" bIns="0" rtlCol="0">
            <a:spAutoFit/>
          </a:bodyPr>
          <a:lstStyle/>
          <a:p>
            <a:pPr marL="181094" indent="-171291">
              <a:spcBef>
                <a:spcPts val="1154"/>
              </a:spcBef>
              <a:buFont typeface="Arial"/>
              <a:buChar char="•"/>
              <a:tabLst>
                <a:tab pos="181610" algn="l"/>
              </a:tabLst>
            </a:pPr>
            <a:r>
              <a:rPr sz="1625" dirty="0">
                <a:latin typeface="Gill Sans MT"/>
                <a:cs typeface="Gill Sans MT"/>
              </a:rPr>
              <a:t>The </a:t>
            </a:r>
            <a:r>
              <a:rPr sz="1625" spc="-24" dirty="0">
                <a:latin typeface="Gill Sans MT"/>
                <a:cs typeface="Gill Sans MT"/>
              </a:rPr>
              <a:t>way </a:t>
            </a:r>
            <a:r>
              <a:rPr sz="1625" spc="-8" dirty="0">
                <a:latin typeface="Gill Sans MT"/>
                <a:cs typeface="Gill Sans MT"/>
              </a:rPr>
              <a:t>by </a:t>
            </a:r>
            <a:r>
              <a:rPr sz="1625" dirty="0">
                <a:latin typeface="Gill Sans MT"/>
                <a:cs typeface="Gill Sans MT"/>
              </a:rPr>
              <a:t>which the </a:t>
            </a:r>
            <a:r>
              <a:rPr sz="1625" spc="-4" dirty="0">
                <a:latin typeface="Gill Sans MT"/>
                <a:cs typeface="Gill Sans MT"/>
              </a:rPr>
              <a:t>classification </a:t>
            </a:r>
            <a:r>
              <a:rPr sz="1625" dirty="0">
                <a:latin typeface="Gill Sans MT"/>
                <a:cs typeface="Gill Sans MT"/>
              </a:rPr>
              <a:t>and </a:t>
            </a:r>
            <a:r>
              <a:rPr sz="1625" spc="-8" dirty="0">
                <a:latin typeface="Gill Sans MT"/>
                <a:cs typeface="Gill Sans MT"/>
              </a:rPr>
              <a:t>novelty </a:t>
            </a:r>
            <a:r>
              <a:rPr sz="1625" dirty="0">
                <a:latin typeface="Gill Sans MT"/>
                <a:cs typeface="Gill Sans MT"/>
              </a:rPr>
              <a:t>detection </a:t>
            </a:r>
            <a:r>
              <a:rPr sz="1625" spc="-4" dirty="0">
                <a:latin typeface="Gill Sans MT"/>
                <a:cs typeface="Gill Sans MT"/>
              </a:rPr>
              <a:t>learns </a:t>
            </a:r>
            <a:r>
              <a:rPr sz="1625" spc="-12" dirty="0">
                <a:latin typeface="Gill Sans MT"/>
                <a:cs typeface="Gill Sans MT"/>
              </a:rPr>
              <a:t>from</a:t>
            </a:r>
            <a:r>
              <a:rPr sz="1625" spc="-89" dirty="0">
                <a:latin typeface="Gill Sans MT"/>
                <a:cs typeface="Gill Sans MT"/>
              </a:rPr>
              <a:t> </a:t>
            </a:r>
            <a:r>
              <a:rPr sz="1625" dirty="0">
                <a:latin typeface="Gill Sans MT"/>
                <a:cs typeface="Gill Sans MT"/>
              </a:rPr>
              <a:t>data</a:t>
            </a:r>
            <a:endParaRPr sz="1625">
              <a:latin typeface="Gill Sans MT"/>
              <a:cs typeface="Gill Sans MT"/>
            </a:endParaRPr>
          </a:p>
          <a:p>
            <a:pPr marL="524193" lvl="1" indent="-171291">
              <a:spcBef>
                <a:spcPts val="963"/>
              </a:spcBef>
              <a:buFont typeface="Wingdings"/>
              <a:buChar char=""/>
              <a:tabLst>
                <a:tab pos="524193" algn="l"/>
              </a:tabLst>
            </a:pPr>
            <a:r>
              <a:rPr sz="1463" spc="-4" dirty="0">
                <a:latin typeface="Gill Sans MT"/>
                <a:cs typeface="Gill Sans MT"/>
              </a:rPr>
              <a:t>Classification</a:t>
            </a:r>
            <a:endParaRPr sz="1463">
              <a:latin typeface="Gill Sans MT"/>
              <a:cs typeface="Gill Sans MT"/>
            </a:endParaRPr>
          </a:p>
        </p:txBody>
      </p:sp>
      <p:sp>
        <p:nvSpPr>
          <p:cNvPr id="3" name="object 4">
            <a:extLst>
              <a:ext uri="{FF2B5EF4-FFF2-40B4-BE49-F238E27FC236}">
                <a16:creationId xmlns:a16="http://schemas.microsoft.com/office/drawing/2014/main" id="{14488D90-9FF9-4AA2-B236-CBDEFA2E5739}"/>
              </a:ext>
            </a:extLst>
          </p:cNvPr>
          <p:cNvSpPr txBox="1"/>
          <p:nvPr/>
        </p:nvSpPr>
        <p:spPr>
          <a:xfrm>
            <a:off x="632086" y="3684389"/>
            <a:ext cx="1618496" cy="235546"/>
          </a:xfrm>
          <a:prstGeom prst="rect">
            <a:avLst/>
          </a:prstGeom>
        </p:spPr>
        <p:txBody>
          <a:bodyPr vert="horz" wrap="square" lIns="0" tIns="10319" rIns="0" bIns="0" rtlCol="0">
            <a:spAutoFit/>
          </a:bodyPr>
          <a:lstStyle/>
          <a:p>
            <a:pPr marL="181094" indent="-171291">
              <a:spcBef>
                <a:spcPts val="81"/>
              </a:spcBef>
              <a:buFont typeface="Wingdings"/>
              <a:buChar char=""/>
              <a:tabLst>
                <a:tab pos="181610" algn="l"/>
              </a:tabLst>
            </a:pPr>
            <a:r>
              <a:rPr sz="1463" spc="-4" dirty="0">
                <a:latin typeface="Gill Sans MT"/>
                <a:cs typeface="Gill Sans MT"/>
              </a:rPr>
              <a:t>Anomaly</a:t>
            </a:r>
            <a:r>
              <a:rPr sz="1463" spc="-69" dirty="0">
                <a:latin typeface="Gill Sans MT"/>
                <a:cs typeface="Gill Sans MT"/>
              </a:rPr>
              <a:t> </a:t>
            </a:r>
            <a:r>
              <a:rPr sz="1463" dirty="0">
                <a:latin typeface="Gill Sans MT"/>
                <a:cs typeface="Gill Sans MT"/>
              </a:rPr>
              <a:t>detection</a:t>
            </a:r>
            <a:endParaRPr sz="1463">
              <a:latin typeface="Gill Sans MT"/>
              <a:cs typeface="Gill Sans MT"/>
            </a:endParaRPr>
          </a:p>
        </p:txBody>
      </p:sp>
      <p:sp>
        <p:nvSpPr>
          <p:cNvPr id="4" name="object 5">
            <a:extLst>
              <a:ext uri="{FF2B5EF4-FFF2-40B4-BE49-F238E27FC236}">
                <a16:creationId xmlns:a16="http://schemas.microsoft.com/office/drawing/2014/main" id="{C9B98260-8C8C-46CE-B4A6-DA39761B07A6}"/>
              </a:ext>
            </a:extLst>
          </p:cNvPr>
          <p:cNvSpPr/>
          <p:nvPr/>
        </p:nvSpPr>
        <p:spPr>
          <a:xfrm>
            <a:off x="3167957" y="2417237"/>
            <a:ext cx="301302" cy="292307"/>
          </a:xfrm>
          <a:prstGeom prst="rect">
            <a:avLst/>
          </a:prstGeom>
          <a:blipFill>
            <a:blip r:embed="rId2" cstate="print"/>
            <a:stretch>
              <a:fillRect/>
            </a:stretch>
          </a:blipFill>
        </p:spPr>
        <p:txBody>
          <a:bodyPr wrap="square" lIns="0" tIns="0" rIns="0" bIns="0" rtlCol="0"/>
          <a:lstStyle/>
          <a:p>
            <a:endParaRPr sz="1138"/>
          </a:p>
        </p:txBody>
      </p:sp>
      <p:sp>
        <p:nvSpPr>
          <p:cNvPr id="5" name="object 6">
            <a:extLst>
              <a:ext uri="{FF2B5EF4-FFF2-40B4-BE49-F238E27FC236}">
                <a16:creationId xmlns:a16="http://schemas.microsoft.com/office/drawing/2014/main" id="{C49AFCC2-90DF-4FB6-AE09-E8D5358498F0}"/>
              </a:ext>
            </a:extLst>
          </p:cNvPr>
          <p:cNvSpPr/>
          <p:nvPr/>
        </p:nvSpPr>
        <p:spPr>
          <a:xfrm>
            <a:off x="4271235" y="3150281"/>
            <a:ext cx="300060" cy="292307"/>
          </a:xfrm>
          <a:prstGeom prst="rect">
            <a:avLst/>
          </a:prstGeom>
          <a:blipFill>
            <a:blip r:embed="rId3" cstate="print"/>
            <a:stretch>
              <a:fillRect/>
            </a:stretch>
          </a:blipFill>
        </p:spPr>
        <p:txBody>
          <a:bodyPr wrap="square" lIns="0" tIns="0" rIns="0" bIns="0" rtlCol="0"/>
          <a:lstStyle/>
          <a:p>
            <a:endParaRPr sz="1138"/>
          </a:p>
        </p:txBody>
      </p:sp>
      <p:sp>
        <p:nvSpPr>
          <p:cNvPr id="6" name="object 7">
            <a:extLst>
              <a:ext uri="{FF2B5EF4-FFF2-40B4-BE49-F238E27FC236}">
                <a16:creationId xmlns:a16="http://schemas.microsoft.com/office/drawing/2014/main" id="{8CCCF44F-A96C-46BB-BD28-18292D79AFC7}"/>
              </a:ext>
            </a:extLst>
          </p:cNvPr>
          <p:cNvSpPr/>
          <p:nvPr/>
        </p:nvSpPr>
        <p:spPr>
          <a:xfrm>
            <a:off x="3696687" y="2221593"/>
            <a:ext cx="300060" cy="292307"/>
          </a:xfrm>
          <a:prstGeom prst="rect">
            <a:avLst/>
          </a:prstGeom>
          <a:blipFill>
            <a:blip r:embed="rId4" cstate="print"/>
            <a:stretch>
              <a:fillRect/>
            </a:stretch>
          </a:blipFill>
        </p:spPr>
        <p:txBody>
          <a:bodyPr wrap="square" lIns="0" tIns="0" rIns="0" bIns="0" rtlCol="0"/>
          <a:lstStyle/>
          <a:p>
            <a:endParaRPr sz="1138"/>
          </a:p>
        </p:txBody>
      </p:sp>
      <p:sp>
        <p:nvSpPr>
          <p:cNvPr id="7" name="object 8">
            <a:extLst>
              <a:ext uri="{FF2B5EF4-FFF2-40B4-BE49-F238E27FC236}">
                <a16:creationId xmlns:a16="http://schemas.microsoft.com/office/drawing/2014/main" id="{C741ACF1-6B43-4FCF-860A-E8E814036CC3}"/>
              </a:ext>
            </a:extLst>
          </p:cNvPr>
          <p:cNvSpPr/>
          <p:nvPr/>
        </p:nvSpPr>
        <p:spPr>
          <a:xfrm>
            <a:off x="3980249" y="2641360"/>
            <a:ext cx="301302" cy="292307"/>
          </a:xfrm>
          <a:prstGeom prst="rect">
            <a:avLst/>
          </a:prstGeom>
          <a:blipFill>
            <a:blip r:embed="rId5" cstate="print"/>
            <a:stretch>
              <a:fillRect/>
            </a:stretch>
          </a:blipFill>
        </p:spPr>
        <p:txBody>
          <a:bodyPr wrap="square" lIns="0" tIns="0" rIns="0" bIns="0" rtlCol="0"/>
          <a:lstStyle/>
          <a:p>
            <a:endParaRPr sz="1138"/>
          </a:p>
        </p:txBody>
      </p:sp>
      <p:sp>
        <p:nvSpPr>
          <p:cNvPr id="8" name="object 9">
            <a:extLst>
              <a:ext uri="{FF2B5EF4-FFF2-40B4-BE49-F238E27FC236}">
                <a16:creationId xmlns:a16="http://schemas.microsoft.com/office/drawing/2014/main" id="{45892069-7782-47DF-8569-E5CB17AF87DE}"/>
              </a:ext>
            </a:extLst>
          </p:cNvPr>
          <p:cNvSpPr/>
          <p:nvPr/>
        </p:nvSpPr>
        <p:spPr>
          <a:xfrm>
            <a:off x="3342548" y="2973211"/>
            <a:ext cx="300060" cy="292307"/>
          </a:xfrm>
          <a:prstGeom prst="rect">
            <a:avLst/>
          </a:prstGeom>
          <a:blipFill>
            <a:blip r:embed="rId3" cstate="print"/>
            <a:stretch>
              <a:fillRect/>
            </a:stretch>
          </a:blipFill>
        </p:spPr>
        <p:txBody>
          <a:bodyPr wrap="square" lIns="0" tIns="0" rIns="0" bIns="0" rtlCol="0"/>
          <a:lstStyle/>
          <a:p>
            <a:endParaRPr sz="1138"/>
          </a:p>
        </p:txBody>
      </p:sp>
      <p:sp>
        <p:nvSpPr>
          <p:cNvPr id="9" name="object 10">
            <a:extLst>
              <a:ext uri="{FF2B5EF4-FFF2-40B4-BE49-F238E27FC236}">
                <a16:creationId xmlns:a16="http://schemas.microsoft.com/office/drawing/2014/main" id="{81BADEF2-8541-4B56-A963-7E17BEFFCF42}"/>
              </a:ext>
            </a:extLst>
          </p:cNvPr>
          <p:cNvSpPr/>
          <p:nvPr/>
        </p:nvSpPr>
        <p:spPr>
          <a:xfrm>
            <a:off x="2399001" y="2798616"/>
            <a:ext cx="300060" cy="293547"/>
          </a:xfrm>
          <a:prstGeom prst="rect">
            <a:avLst/>
          </a:prstGeom>
          <a:blipFill>
            <a:blip r:embed="rId6" cstate="print"/>
            <a:stretch>
              <a:fillRect/>
            </a:stretch>
          </a:blipFill>
        </p:spPr>
        <p:txBody>
          <a:bodyPr wrap="square" lIns="0" tIns="0" rIns="0" bIns="0" rtlCol="0"/>
          <a:lstStyle/>
          <a:p>
            <a:endParaRPr sz="1138"/>
          </a:p>
        </p:txBody>
      </p:sp>
      <p:sp>
        <p:nvSpPr>
          <p:cNvPr id="10" name="object 11">
            <a:extLst>
              <a:ext uri="{FF2B5EF4-FFF2-40B4-BE49-F238E27FC236}">
                <a16:creationId xmlns:a16="http://schemas.microsoft.com/office/drawing/2014/main" id="{4B9A8BF2-3F70-440C-970D-E0D31B26F87B}"/>
              </a:ext>
            </a:extLst>
          </p:cNvPr>
          <p:cNvSpPr/>
          <p:nvPr/>
        </p:nvSpPr>
        <p:spPr>
          <a:xfrm>
            <a:off x="2753141" y="2417237"/>
            <a:ext cx="300060" cy="292307"/>
          </a:xfrm>
          <a:prstGeom prst="rect">
            <a:avLst/>
          </a:prstGeom>
          <a:blipFill>
            <a:blip r:embed="rId7" cstate="print"/>
            <a:stretch>
              <a:fillRect/>
            </a:stretch>
          </a:blipFill>
        </p:spPr>
        <p:txBody>
          <a:bodyPr wrap="square" lIns="0" tIns="0" rIns="0" bIns="0" rtlCol="0"/>
          <a:lstStyle/>
          <a:p>
            <a:endParaRPr sz="1138"/>
          </a:p>
        </p:txBody>
      </p:sp>
      <p:sp>
        <p:nvSpPr>
          <p:cNvPr id="11" name="object 12">
            <a:extLst>
              <a:ext uri="{FF2B5EF4-FFF2-40B4-BE49-F238E27FC236}">
                <a16:creationId xmlns:a16="http://schemas.microsoft.com/office/drawing/2014/main" id="{C9B23BEB-21C2-451E-BE68-AB89BA5B898D}"/>
              </a:ext>
            </a:extLst>
          </p:cNvPr>
          <p:cNvSpPr/>
          <p:nvPr/>
        </p:nvSpPr>
        <p:spPr>
          <a:xfrm>
            <a:off x="3783365" y="3255532"/>
            <a:ext cx="300060" cy="292307"/>
          </a:xfrm>
          <a:prstGeom prst="rect">
            <a:avLst/>
          </a:prstGeom>
          <a:blipFill>
            <a:blip r:embed="rId8" cstate="print"/>
            <a:stretch>
              <a:fillRect/>
            </a:stretch>
          </a:blipFill>
        </p:spPr>
        <p:txBody>
          <a:bodyPr wrap="square" lIns="0" tIns="0" rIns="0" bIns="0" rtlCol="0"/>
          <a:lstStyle/>
          <a:p>
            <a:endParaRPr sz="1138"/>
          </a:p>
        </p:txBody>
      </p:sp>
      <p:sp>
        <p:nvSpPr>
          <p:cNvPr id="12" name="object 13">
            <a:extLst>
              <a:ext uri="{FF2B5EF4-FFF2-40B4-BE49-F238E27FC236}">
                <a16:creationId xmlns:a16="http://schemas.microsoft.com/office/drawing/2014/main" id="{42E1A45C-65CF-4D46-A768-0FD7307BE064}"/>
              </a:ext>
            </a:extLst>
          </p:cNvPr>
          <p:cNvSpPr/>
          <p:nvPr/>
        </p:nvSpPr>
        <p:spPr>
          <a:xfrm>
            <a:off x="3123377" y="3440031"/>
            <a:ext cx="300060" cy="292307"/>
          </a:xfrm>
          <a:prstGeom prst="rect">
            <a:avLst/>
          </a:prstGeom>
          <a:blipFill>
            <a:blip r:embed="rId9" cstate="print"/>
            <a:stretch>
              <a:fillRect/>
            </a:stretch>
          </a:blipFill>
        </p:spPr>
        <p:txBody>
          <a:bodyPr wrap="square" lIns="0" tIns="0" rIns="0" bIns="0" rtlCol="0"/>
          <a:lstStyle/>
          <a:p>
            <a:endParaRPr sz="1138"/>
          </a:p>
        </p:txBody>
      </p:sp>
      <p:sp>
        <p:nvSpPr>
          <p:cNvPr id="13" name="object 14">
            <a:extLst>
              <a:ext uri="{FF2B5EF4-FFF2-40B4-BE49-F238E27FC236}">
                <a16:creationId xmlns:a16="http://schemas.microsoft.com/office/drawing/2014/main" id="{E77DC212-FB88-4DB6-B259-E9854DF756F7}"/>
              </a:ext>
            </a:extLst>
          </p:cNvPr>
          <p:cNvSpPr/>
          <p:nvPr/>
        </p:nvSpPr>
        <p:spPr>
          <a:xfrm>
            <a:off x="4564752" y="2067273"/>
            <a:ext cx="348264" cy="234768"/>
          </a:xfrm>
          <a:prstGeom prst="rect">
            <a:avLst/>
          </a:prstGeom>
          <a:blipFill>
            <a:blip r:embed="rId10" cstate="print"/>
            <a:stretch>
              <a:fillRect/>
            </a:stretch>
          </a:blipFill>
        </p:spPr>
        <p:txBody>
          <a:bodyPr wrap="square" lIns="0" tIns="0" rIns="0" bIns="0" rtlCol="0"/>
          <a:lstStyle/>
          <a:p>
            <a:endParaRPr sz="1138"/>
          </a:p>
        </p:txBody>
      </p:sp>
      <p:sp>
        <p:nvSpPr>
          <p:cNvPr id="14" name="object 15">
            <a:extLst>
              <a:ext uri="{FF2B5EF4-FFF2-40B4-BE49-F238E27FC236}">
                <a16:creationId xmlns:a16="http://schemas.microsoft.com/office/drawing/2014/main" id="{99A2D0A3-C9B6-4413-9AEC-A2215A3C2279}"/>
              </a:ext>
            </a:extLst>
          </p:cNvPr>
          <p:cNvSpPr/>
          <p:nvPr/>
        </p:nvSpPr>
        <p:spPr>
          <a:xfrm>
            <a:off x="5555352" y="2017742"/>
            <a:ext cx="348264" cy="235765"/>
          </a:xfrm>
          <a:prstGeom prst="rect">
            <a:avLst/>
          </a:prstGeom>
          <a:blipFill>
            <a:blip r:embed="rId10" cstate="print"/>
            <a:stretch>
              <a:fillRect/>
            </a:stretch>
          </a:blipFill>
        </p:spPr>
        <p:txBody>
          <a:bodyPr wrap="square" lIns="0" tIns="0" rIns="0" bIns="0" rtlCol="0"/>
          <a:lstStyle/>
          <a:p>
            <a:endParaRPr sz="1138"/>
          </a:p>
        </p:txBody>
      </p:sp>
      <p:sp>
        <p:nvSpPr>
          <p:cNvPr id="15" name="object 16">
            <a:extLst>
              <a:ext uri="{FF2B5EF4-FFF2-40B4-BE49-F238E27FC236}">
                <a16:creationId xmlns:a16="http://schemas.microsoft.com/office/drawing/2014/main" id="{165F0653-E08F-47DE-ACE9-60643FFC4F43}"/>
              </a:ext>
            </a:extLst>
          </p:cNvPr>
          <p:cNvSpPr/>
          <p:nvPr/>
        </p:nvSpPr>
        <p:spPr>
          <a:xfrm>
            <a:off x="6349071" y="2842416"/>
            <a:ext cx="348264" cy="235765"/>
          </a:xfrm>
          <a:prstGeom prst="rect">
            <a:avLst/>
          </a:prstGeom>
          <a:blipFill>
            <a:blip r:embed="rId11" cstate="print"/>
            <a:stretch>
              <a:fillRect/>
            </a:stretch>
          </a:blipFill>
        </p:spPr>
        <p:txBody>
          <a:bodyPr wrap="square" lIns="0" tIns="0" rIns="0" bIns="0" rtlCol="0"/>
          <a:lstStyle/>
          <a:p>
            <a:endParaRPr sz="1138"/>
          </a:p>
        </p:txBody>
      </p:sp>
      <p:sp>
        <p:nvSpPr>
          <p:cNvPr id="16" name="object 17">
            <a:extLst>
              <a:ext uri="{FF2B5EF4-FFF2-40B4-BE49-F238E27FC236}">
                <a16:creationId xmlns:a16="http://schemas.microsoft.com/office/drawing/2014/main" id="{4A76251F-1519-4CB9-A7C9-703A84EFEC89}"/>
              </a:ext>
            </a:extLst>
          </p:cNvPr>
          <p:cNvSpPr/>
          <p:nvPr/>
        </p:nvSpPr>
        <p:spPr>
          <a:xfrm>
            <a:off x="5164065" y="2468466"/>
            <a:ext cx="380067" cy="292190"/>
          </a:xfrm>
          <a:prstGeom prst="rect">
            <a:avLst/>
          </a:prstGeom>
          <a:blipFill>
            <a:blip r:embed="rId12" cstate="print"/>
            <a:stretch>
              <a:fillRect/>
            </a:stretch>
          </a:blipFill>
        </p:spPr>
        <p:txBody>
          <a:bodyPr wrap="square" lIns="0" tIns="0" rIns="0" bIns="0" rtlCol="0"/>
          <a:lstStyle/>
          <a:p>
            <a:endParaRPr sz="1138"/>
          </a:p>
        </p:txBody>
      </p:sp>
      <p:sp>
        <p:nvSpPr>
          <p:cNvPr id="17" name="object 18">
            <a:extLst>
              <a:ext uri="{FF2B5EF4-FFF2-40B4-BE49-F238E27FC236}">
                <a16:creationId xmlns:a16="http://schemas.microsoft.com/office/drawing/2014/main" id="{BAA0896D-E0E2-407C-867F-35235F153577}"/>
              </a:ext>
            </a:extLst>
          </p:cNvPr>
          <p:cNvSpPr/>
          <p:nvPr/>
        </p:nvSpPr>
        <p:spPr>
          <a:xfrm>
            <a:off x="4973375" y="3076446"/>
            <a:ext cx="348264" cy="235765"/>
          </a:xfrm>
          <a:prstGeom prst="rect">
            <a:avLst/>
          </a:prstGeom>
          <a:blipFill>
            <a:blip r:embed="rId13" cstate="print"/>
            <a:stretch>
              <a:fillRect/>
            </a:stretch>
          </a:blipFill>
        </p:spPr>
        <p:txBody>
          <a:bodyPr wrap="square" lIns="0" tIns="0" rIns="0" bIns="0" rtlCol="0"/>
          <a:lstStyle/>
          <a:p>
            <a:endParaRPr sz="1138"/>
          </a:p>
        </p:txBody>
      </p:sp>
      <p:sp>
        <p:nvSpPr>
          <p:cNvPr id="18" name="object 19">
            <a:extLst>
              <a:ext uri="{FF2B5EF4-FFF2-40B4-BE49-F238E27FC236}">
                <a16:creationId xmlns:a16="http://schemas.microsoft.com/office/drawing/2014/main" id="{6590C4DE-92E6-4201-8DF4-E06CEBAF5041}"/>
              </a:ext>
            </a:extLst>
          </p:cNvPr>
          <p:cNvSpPr/>
          <p:nvPr/>
        </p:nvSpPr>
        <p:spPr>
          <a:xfrm>
            <a:off x="6326783" y="2236914"/>
            <a:ext cx="381300" cy="292190"/>
          </a:xfrm>
          <a:prstGeom prst="rect">
            <a:avLst/>
          </a:prstGeom>
          <a:blipFill>
            <a:blip r:embed="rId14" cstate="print"/>
            <a:stretch>
              <a:fillRect/>
            </a:stretch>
          </a:blipFill>
        </p:spPr>
        <p:txBody>
          <a:bodyPr wrap="square" lIns="0" tIns="0" rIns="0" bIns="0" rtlCol="0"/>
          <a:lstStyle/>
          <a:p>
            <a:endParaRPr sz="1138"/>
          </a:p>
        </p:txBody>
      </p:sp>
      <p:sp>
        <p:nvSpPr>
          <p:cNvPr id="19" name="object 20">
            <a:extLst>
              <a:ext uri="{FF2B5EF4-FFF2-40B4-BE49-F238E27FC236}">
                <a16:creationId xmlns:a16="http://schemas.microsoft.com/office/drawing/2014/main" id="{A7E132ED-089A-4E03-B7E7-F96CCBC5AD5E}"/>
              </a:ext>
            </a:extLst>
          </p:cNvPr>
          <p:cNvSpPr/>
          <p:nvPr/>
        </p:nvSpPr>
        <p:spPr>
          <a:xfrm>
            <a:off x="5862439" y="3222559"/>
            <a:ext cx="381300" cy="293431"/>
          </a:xfrm>
          <a:prstGeom prst="rect">
            <a:avLst/>
          </a:prstGeom>
          <a:blipFill>
            <a:blip r:embed="rId15" cstate="print"/>
            <a:stretch>
              <a:fillRect/>
            </a:stretch>
          </a:blipFill>
        </p:spPr>
        <p:txBody>
          <a:bodyPr wrap="square" lIns="0" tIns="0" rIns="0" bIns="0" rtlCol="0"/>
          <a:lstStyle/>
          <a:p>
            <a:endParaRPr sz="1138"/>
          </a:p>
        </p:txBody>
      </p:sp>
      <p:sp>
        <p:nvSpPr>
          <p:cNvPr id="20" name="object 21">
            <a:extLst>
              <a:ext uri="{FF2B5EF4-FFF2-40B4-BE49-F238E27FC236}">
                <a16:creationId xmlns:a16="http://schemas.microsoft.com/office/drawing/2014/main" id="{A48D8FFB-D1D0-497C-9FC8-FB01CCE764B5}"/>
              </a:ext>
            </a:extLst>
          </p:cNvPr>
          <p:cNvSpPr/>
          <p:nvPr/>
        </p:nvSpPr>
        <p:spPr>
          <a:xfrm>
            <a:off x="5068720" y="2023932"/>
            <a:ext cx="380067" cy="293431"/>
          </a:xfrm>
          <a:prstGeom prst="rect">
            <a:avLst/>
          </a:prstGeom>
          <a:blipFill>
            <a:blip r:embed="rId16" cstate="print"/>
            <a:stretch>
              <a:fillRect/>
            </a:stretch>
          </a:blipFill>
        </p:spPr>
        <p:txBody>
          <a:bodyPr wrap="square" lIns="0" tIns="0" rIns="0" bIns="0" rtlCol="0"/>
          <a:lstStyle/>
          <a:p>
            <a:endParaRPr sz="1138"/>
          </a:p>
        </p:txBody>
      </p:sp>
      <p:sp>
        <p:nvSpPr>
          <p:cNvPr id="21" name="object 22">
            <a:extLst>
              <a:ext uri="{FF2B5EF4-FFF2-40B4-BE49-F238E27FC236}">
                <a16:creationId xmlns:a16="http://schemas.microsoft.com/office/drawing/2014/main" id="{7FFDE6EB-2DA6-4343-87AD-0C4E62C291A7}"/>
              </a:ext>
            </a:extLst>
          </p:cNvPr>
          <p:cNvSpPr/>
          <p:nvPr/>
        </p:nvSpPr>
        <p:spPr>
          <a:xfrm>
            <a:off x="5672986" y="2696304"/>
            <a:ext cx="348264" cy="234769"/>
          </a:xfrm>
          <a:prstGeom prst="rect">
            <a:avLst/>
          </a:prstGeom>
          <a:blipFill>
            <a:blip r:embed="rId17" cstate="print"/>
            <a:stretch>
              <a:fillRect/>
            </a:stretch>
          </a:blipFill>
        </p:spPr>
        <p:txBody>
          <a:bodyPr wrap="square" lIns="0" tIns="0" rIns="0" bIns="0" rtlCol="0"/>
          <a:lstStyle/>
          <a:p>
            <a:endParaRPr sz="1138"/>
          </a:p>
        </p:txBody>
      </p:sp>
      <p:sp>
        <p:nvSpPr>
          <p:cNvPr id="22" name="object 23">
            <a:extLst>
              <a:ext uri="{FF2B5EF4-FFF2-40B4-BE49-F238E27FC236}">
                <a16:creationId xmlns:a16="http://schemas.microsoft.com/office/drawing/2014/main" id="{8BE8AF21-50C7-4B82-8A62-7004B54D7C08}"/>
              </a:ext>
            </a:extLst>
          </p:cNvPr>
          <p:cNvSpPr/>
          <p:nvPr/>
        </p:nvSpPr>
        <p:spPr>
          <a:xfrm>
            <a:off x="4273200" y="2066925"/>
            <a:ext cx="689293" cy="1713944"/>
          </a:xfrm>
          <a:custGeom>
            <a:avLst/>
            <a:gdLst/>
            <a:ahLst/>
            <a:cxnLst/>
            <a:rect l="l" t="t" r="r" b="b"/>
            <a:pathLst>
              <a:path w="848360" h="2109470">
                <a:moveTo>
                  <a:pt x="0" y="0"/>
                </a:moveTo>
                <a:lnTo>
                  <a:pt x="848360" y="2108962"/>
                </a:lnTo>
              </a:path>
            </a:pathLst>
          </a:custGeom>
          <a:ln w="57150">
            <a:solidFill>
              <a:srgbClr val="00AFEF"/>
            </a:solidFill>
          </a:ln>
        </p:spPr>
        <p:txBody>
          <a:bodyPr wrap="square" lIns="0" tIns="0" rIns="0" bIns="0" rtlCol="0"/>
          <a:lstStyle/>
          <a:p>
            <a:endParaRPr sz="1138"/>
          </a:p>
        </p:txBody>
      </p:sp>
      <p:sp>
        <p:nvSpPr>
          <p:cNvPr id="23" name="object 24">
            <a:extLst>
              <a:ext uri="{FF2B5EF4-FFF2-40B4-BE49-F238E27FC236}">
                <a16:creationId xmlns:a16="http://schemas.microsoft.com/office/drawing/2014/main" id="{CDEE6C01-0420-428A-81D9-73B15F466579}"/>
              </a:ext>
            </a:extLst>
          </p:cNvPr>
          <p:cNvSpPr/>
          <p:nvPr/>
        </p:nvSpPr>
        <p:spPr>
          <a:xfrm>
            <a:off x="2403236" y="4054109"/>
            <a:ext cx="5059902" cy="2034858"/>
          </a:xfrm>
          <a:prstGeom prst="rect">
            <a:avLst/>
          </a:prstGeom>
          <a:blipFill>
            <a:blip r:embed="rId18" cstate="print"/>
            <a:stretch>
              <a:fillRect/>
            </a:stretch>
          </a:blipFill>
        </p:spPr>
        <p:txBody>
          <a:bodyPr wrap="square" lIns="0" tIns="0" rIns="0" bIns="0" rtlCol="0"/>
          <a:lstStyle/>
          <a:p>
            <a:endParaRPr sz="1138"/>
          </a:p>
        </p:txBody>
      </p:sp>
      <p:sp>
        <p:nvSpPr>
          <p:cNvPr id="24" name="object 25">
            <a:extLst>
              <a:ext uri="{FF2B5EF4-FFF2-40B4-BE49-F238E27FC236}">
                <a16:creationId xmlns:a16="http://schemas.microsoft.com/office/drawing/2014/main" id="{FB8930A0-4B0C-4A2F-9CC6-3F27A6B5158B}"/>
              </a:ext>
            </a:extLst>
          </p:cNvPr>
          <p:cNvSpPr txBox="1"/>
          <p:nvPr/>
        </p:nvSpPr>
        <p:spPr>
          <a:xfrm>
            <a:off x="7204241" y="4784987"/>
            <a:ext cx="915789" cy="160461"/>
          </a:xfrm>
          <a:prstGeom prst="rect">
            <a:avLst/>
          </a:prstGeom>
        </p:spPr>
        <p:txBody>
          <a:bodyPr vert="horz" wrap="square" lIns="0" tIns="10319" rIns="0" bIns="0" rtlCol="0">
            <a:spAutoFit/>
          </a:bodyPr>
          <a:lstStyle/>
          <a:p>
            <a:pPr marL="10319">
              <a:spcBef>
                <a:spcPts val="81"/>
              </a:spcBef>
            </a:pPr>
            <a:r>
              <a:rPr sz="975" b="1" spc="-4" dirty="0">
                <a:solidFill>
                  <a:srgbClr val="00AFEF"/>
                </a:solidFill>
                <a:latin typeface="맑은 고딕"/>
                <a:cs typeface="맑은 고딕"/>
              </a:rPr>
              <a:t>Am </a:t>
            </a:r>
            <a:r>
              <a:rPr sz="975" b="1" dirty="0">
                <a:solidFill>
                  <a:srgbClr val="00AFEF"/>
                </a:solidFill>
                <a:latin typeface="맑은 고딕"/>
                <a:cs typeface="맑은 고딕"/>
              </a:rPr>
              <a:t>I an</a:t>
            </a:r>
            <a:r>
              <a:rPr sz="975" b="1" spc="-45" dirty="0">
                <a:solidFill>
                  <a:srgbClr val="00AFEF"/>
                </a:solidFill>
                <a:latin typeface="맑은 고딕"/>
                <a:cs typeface="맑은 고딕"/>
              </a:rPr>
              <a:t> </a:t>
            </a:r>
            <a:r>
              <a:rPr sz="975" b="1" spc="-4" dirty="0">
                <a:solidFill>
                  <a:srgbClr val="00AFEF"/>
                </a:solidFill>
                <a:latin typeface="맑은 고딕"/>
                <a:cs typeface="맑은 고딕"/>
              </a:rPr>
              <a:t>apple?</a:t>
            </a:r>
            <a:endParaRPr sz="975">
              <a:latin typeface="맑은 고딕"/>
              <a:cs typeface="맑은 고딕"/>
            </a:endParaRPr>
          </a:p>
        </p:txBody>
      </p:sp>
      <p:sp>
        <p:nvSpPr>
          <p:cNvPr id="25" name="object 26">
            <a:extLst>
              <a:ext uri="{FF2B5EF4-FFF2-40B4-BE49-F238E27FC236}">
                <a16:creationId xmlns:a16="http://schemas.microsoft.com/office/drawing/2014/main" id="{9CA3F98B-6630-4652-AEEA-518BEDE3124A}"/>
              </a:ext>
            </a:extLst>
          </p:cNvPr>
          <p:cNvSpPr/>
          <p:nvPr/>
        </p:nvSpPr>
        <p:spPr>
          <a:xfrm>
            <a:off x="2902458" y="4940903"/>
            <a:ext cx="292226" cy="350424"/>
          </a:xfrm>
          <a:prstGeom prst="rect">
            <a:avLst/>
          </a:prstGeom>
          <a:blipFill>
            <a:blip r:embed="rId19" cstate="print"/>
            <a:stretch>
              <a:fillRect/>
            </a:stretch>
          </a:blipFill>
        </p:spPr>
        <p:txBody>
          <a:bodyPr wrap="square" lIns="0" tIns="0" rIns="0" bIns="0" rtlCol="0"/>
          <a:lstStyle/>
          <a:p>
            <a:endParaRPr sz="1138"/>
          </a:p>
        </p:txBody>
      </p:sp>
      <p:sp>
        <p:nvSpPr>
          <p:cNvPr id="26" name="object 27">
            <a:extLst>
              <a:ext uri="{FF2B5EF4-FFF2-40B4-BE49-F238E27FC236}">
                <a16:creationId xmlns:a16="http://schemas.microsoft.com/office/drawing/2014/main" id="{E5866ACF-2708-41F9-83A1-6D1A32BA9C37}"/>
              </a:ext>
            </a:extLst>
          </p:cNvPr>
          <p:cNvSpPr txBox="1"/>
          <p:nvPr/>
        </p:nvSpPr>
        <p:spPr>
          <a:xfrm>
            <a:off x="2082117" y="4750523"/>
            <a:ext cx="1004014" cy="160461"/>
          </a:xfrm>
          <a:prstGeom prst="rect">
            <a:avLst/>
          </a:prstGeom>
        </p:spPr>
        <p:txBody>
          <a:bodyPr vert="horz" wrap="square" lIns="0" tIns="10319" rIns="0" bIns="0" rtlCol="0">
            <a:spAutoFit/>
          </a:bodyPr>
          <a:lstStyle/>
          <a:p>
            <a:pPr marL="10319">
              <a:spcBef>
                <a:spcPts val="81"/>
              </a:spcBef>
            </a:pPr>
            <a:r>
              <a:rPr sz="975" b="1" dirty="0">
                <a:solidFill>
                  <a:srgbClr val="00AFEF"/>
                </a:solidFill>
                <a:latin typeface="맑은 고딕"/>
                <a:cs typeface="맑은 고딕"/>
              </a:rPr>
              <a:t>What about</a:t>
            </a:r>
            <a:r>
              <a:rPr sz="975" b="1" spc="-85" dirty="0">
                <a:solidFill>
                  <a:srgbClr val="00AFEF"/>
                </a:solidFill>
                <a:latin typeface="맑은 고딕"/>
                <a:cs typeface="맑은 고딕"/>
              </a:rPr>
              <a:t> </a:t>
            </a:r>
            <a:r>
              <a:rPr sz="975" b="1" spc="-4" dirty="0">
                <a:solidFill>
                  <a:srgbClr val="00AFEF"/>
                </a:solidFill>
                <a:latin typeface="맑은 고딕"/>
                <a:cs typeface="맑은 고딕"/>
              </a:rPr>
              <a:t>me?</a:t>
            </a:r>
            <a:endParaRPr sz="975">
              <a:latin typeface="맑은 고딕"/>
              <a:cs typeface="맑은 고딕"/>
            </a:endParaRPr>
          </a:p>
        </p:txBody>
      </p:sp>
    </p:spTree>
    <p:extLst>
      <p:ext uri="{BB962C8B-B14F-4D97-AF65-F5344CB8AC3E}">
        <p14:creationId xmlns:p14="http://schemas.microsoft.com/office/powerpoint/2010/main" val="225496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E1698EF5-BF92-4A90-B75C-6014BEF9EB8D}"/>
              </a:ext>
            </a:extLst>
          </p:cNvPr>
          <p:cNvSpPr txBox="1"/>
          <p:nvPr/>
        </p:nvSpPr>
        <p:spPr>
          <a:xfrm>
            <a:off x="289090" y="1470161"/>
            <a:ext cx="7589441" cy="1091933"/>
          </a:xfrm>
          <a:prstGeom prst="rect">
            <a:avLst/>
          </a:prstGeom>
        </p:spPr>
        <p:txBody>
          <a:bodyPr vert="horz" wrap="square" lIns="0" tIns="146526" rIns="0" bIns="0" rtlCol="0">
            <a:spAutoFit/>
          </a:bodyPr>
          <a:lstStyle/>
          <a:p>
            <a:pPr marL="181094" indent="-171291">
              <a:spcBef>
                <a:spcPts val="1154"/>
              </a:spcBef>
              <a:buFont typeface="Arial"/>
              <a:buChar char="•"/>
              <a:tabLst>
                <a:tab pos="181610" algn="l"/>
              </a:tabLst>
            </a:pPr>
            <a:r>
              <a:rPr sz="1625" dirty="0">
                <a:latin typeface="Gill Sans MT"/>
                <a:cs typeface="Gill Sans MT"/>
              </a:rPr>
              <a:t>Assumption</a:t>
            </a:r>
            <a:endParaRPr sz="1625">
              <a:latin typeface="Gill Sans MT"/>
              <a:cs typeface="Gill Sans MT"/>
            </a:endParaRPr>
          </a:p>
          <a:p>
            <a:pPr marL="524193" lvl="1" indent="-171291">
              <a:spcBef>
                <a:spcPts val="963"/>
              </a:spcBef>
              <a:buFont typeface="Wingdings"/>
              <a:buChar char=""/>
              <a:tabLst>
                <a:tab pos="524193" algn="l"/>
              </a:tabLst>
            </a:pPr>
            <a:r>
              <a:rPr sz="1463" spc="-8" dirty="0">
                <a:latin typeface="Gill Sans MT"/>
                <a:cs typeface="Gill Sans MT"/>
              </a:rPr>
              <a:t>There</a:t>
            </a:r>
            <a:r>
              <a:rPr sz="1463" spc="-4" dirty="0">
                <a:latin typeface="Gill Sans MT"/>
                <a:cs typeface="Gill Sans MT"/>
              </a:rPr>
              <a:t> </a:t>
            </a:r>
            <a:r>
              <a:rPr sz="1463" spc="-12" dirty="0">
                <a:latin typeface="Gill Sans MT"/>
                <a:cs typeface="Gill Sans MT"/>
              </a:rPr>
              <a:t>are</a:t>
            </a:r>
            <a:r>
              <a:rPr sz="1463" spc="4" dirty="0">
                <a:latin typeface="Gill Sans MT"/>
                <a:cs typeface="Gill Sans MT"/>
              </a:rPr>
              <a:t> </a:t>
            </a:r>
            <a:r>
              <a:rPr sz="1463" spc="-4" dirty="0">
                <a:latin typeface="Gill Sans MT"/>
                <a:cs typeface="Gill Sans MT"/>
              </a:rPr>
              <a:t>considerably</a:t>
            </a:r>
            <a:r>
              <a:rPr sz="1463" spc="-20" dirty="0">
                <a:latin typeface="Gill Sans MT"/>
                <a:cs typeface="Gill Sans MT"/>
              </a:rPr>
              <a:t> </a:t>
            </a:r>
            <a:r>
              <a:rPr sz="1463" spc="-8" dirty="0">
                <a:latin typeface="Gill Sans MT"/>
                <a:cs typeface="Gill Sans MT"/>
              </a:rPr>
              <a:t>more</a:t>
            </a:r>
            <a:r>
              <a:rPr sz="1463" spc="-142" dirty="0">
                <a:latin typeface="Gill Sans MT"/>
                <a:cs typeface="Gill Sans MT"/>
              </a:rPr>
              <a:t> </a:t>
            </a:r>
            <a:r>
              <a:rPr sz="1463" dirty="0">
                <a:solidFill>
                  <a:srgbClr val="0000FF"/>
                </a:solidFill>
                <a:latin typeface="Gill Sans MT"/>
                <a:cs typeface="Gill Sans MT"/>
              </a:rPr>
              <a:t>“normal”</a:t>
            </a:r>
            <a:r>
              <a:rPr sz="1463" spc="-12" dirty="0">
                <a:solidFill>
                  <a:srgbClr val="0000FF"/>
                </a:solidFill>
                <a:latin typeface="Gill Sans MT"/>
                <a:cs typeface="Gill Sans MT"/>
              </a:rPr>
              <a:t> </a:t>
            </a:r>
            <a:r>
              <a:rPr sz="1463" dirty="0">
                <a:latin typeface="Gill Sans MT"/>
                <a:cs typeface="Gill Sans MT"/>
              </a:rPr>
              <a:t>observations</a:t>
            </a:r>
            <a:r>
              <a:rPr sz="1463" spc="-20" dirty="0">
                <a:latin typeface="Gill Sans MT"/>
                <a:cs typeface="Gill Sans MT"/>
              </a:rPr>
              <a:t> </a:t>
            </a:r>
            <a:r>
              <a:rPr sz="1463" dirty="0">
                <a:latin typeface="Gill Sans MT"/>
                <a:cs typeface="Gill Sans MT"/>
              </a:rPr>
              <a:t>than</a:t>
            </a:r>
            <a:r>
              <a:rPr sz="1463" spc="-146" dirty="0">
                <a:latin typeface="Gill Sans MT"/>
                <a:cs typeface="Gill Sans MT"/>
              </a:rPr>
              <a:t> </a:t>
            </a:r>
            <a:r>
              <a:rPr sz="1463" dirty="0">
                <a:solidFill>
                  <a:srgbClr val="FF0000"/>
                </a:solidFill>
                <a:latin typeface="Gill Sans MT"/>
                <a:cs typeface="Gill Sans MT"/>
              </a:rPr>
              <a:t>“abnormal”</a:t>
            </a:r>
            <a:r>
              <a:rPr sz="1463" spc="-12" dirty="0">
                <a:solidFill>
                  <a:srgbClr val="FF0000"/>
                </a:solidFill>
                <a:latin typeface="Gill Sans MT"/>
                <a:cs typeface="Gill Sans MT"/>
              </a:rPr>
              <a:t> </a:t>
            </a:r>
            <a:r>
              <a:rPr sz="1463" dirty="0">
                <a:latin typeface="Gill Sans MT"/>
                <a:cs typeface="Gill Sans MT"/>
              </a:rPr>
              <a:t>observations</a:t>
            </a:r>
            <a:r>
              <a:rPr sz="1463" spc="-16" dirty="0">
                <a:latin typeface="Gill Sans MT"/>
                <a:cs typeface="Gill Sans MT"/>
              </a:rPr>
              <a:t> </a:t>
            </a:r>
            <a:r>
              <a:rPr sz="1463" spc="-4" dirty="0">
                <a:latin typeface="Gill Sans MT"/>
                <a:cs typeface="Gill Sans MT"/>
              </a:rPr>
              <a:t>in</a:t>
            </a:r>
            <a:r>
              <a:rPr sz="1463" spc="4" dirty="0">
                <a:latin typeface="Gill Sans MT"/>
                <a:cs typeface="Gill Sans MT"/>
              </a:rPr>
              <a:t> </a:t>
            </a:r>
            <a:r>
              <a:rPr sz="1463" dirty="0">
                <a:latin typeface="Gill Sans MT"/>
                <a:cs typeface="Gill Sans MT"/>
              </a:rPr>
              <a:t>the</a:t>
            </a:r>
            <a:r>
              <a:rPr sz="1463" spc="-4" dirty="0">
                <a:latin typeface="Gill Sans MT"/>
                <a:cs typeface="Gill Sans MT"/>
              </a:rPr>
              <a:t> data</a:t>
            </a:r>
            <a:endParaRPr sz="1463">
              <a:latin typeface="Gill Sans MT"/>
              <a:cs typeface="Gill Sans MT"/>
            </a:endParaRPr>
          </a:p>
          <a:p>
            <a:pPr marL="524193" lvl="1" indent="-171291">
              <a:spcBef>
                <a:spcPts val="934"/>
              </a:spcBef>
              <a:buFont typeface="Wingdings"/>
              <a:buChar char=""/>
              <a:tabLst>
                <a:tab pos="524193" algn="l"/>
              </a:tabLst>
            </a:pPr>
            <a:r>
              <a:rPr sz="1463" spc="-4" dirty="0">
                <a:latin typeface="Gill Sans MT"/>
                <a:cs typeface="Gill Sans MT"/>
              </a:rPr>
              <a:t>Classification</a:t>
            </a:r>
            <a:endParaRPr sz="1463">
              <a:latin typeface="Gill Sans MT"/>
              <a:cs typeface="Gill Sans MT"/>
            </a:endParaRPr>
          </a:p>
        </p:txBody>
      </p:sp>
      <p:sp>
        <p:nvSpPr>
          <p:cNvPr id="3" name="object 4">
            <a:extLst>
              <a:ext uri="{FF2B5EF4-FFF2-40B4-BE49-F238E27FC236}">
                <a16:creationId xmlns:a16="http://schemas.microsoft.com/office/drawing/2014/main" id="{EB943471-3214-4498-892B-9A53C4055CFC}"/>
              </a:ext>
            </a:extLst>
          </p:cNvPr>
          <p:cNvSpPr txBox="1"/>
          <p:nvPr/>
        </p:nvSpPr>
        <p:spPr>
          <a:xfrm>
            <a:off x="632086" y="4024908"/>
            <a:ext cx="1618496" cy="235546"/>
          </a:xfrm>
          <a:prstGeom prst="rect">
            <a:avLst/>
          </a:prstGeom>
        </p:spPr>
        <p:txBody>
          <a:bodyPr vert="horz" wrap="square" lIns="0" tIns="10319" rIns="0" bIns="0" rtlCol="0">
            <a:spAutoFit/>
          </a:bodyPr>
          <a:lstStyle/>
          <a:p>
            <a:pPr marL="181094" indent="-171291">
              <a:spcBef>
                <a:spcPts val="81"/>
              </a:spcBef>
              <a:buFont typeface="Wingdings"/>
              <a:buChar char=""/>
              <a:tabLst>
                <a:tab pos="181610" algn="l"/>
              </a:tabLst>
            </a:pPr>
            <a:r>
              <a:rPr sz="1463" spc="-4" dirty="0">
                <a:latin typeface="Gill Sans MT"/>
                <a:cs typeface="Gill Sans MT"/>
              </a:rPr>
              <a:t>Anomaly</a:t>
            </a:r>
            <a:r>
              <a:rPr sz="1463" spc="-69" dirty="0">
                <a:latin typeface="Gill Sans MT"/>
                <a:cs typeface="Gill Sans MT"/>
              </a:rPr>
              <a:t> </a:t>
            </a:r>
            <a:r>
              <a:rPr sz="1463" dirty="0">
                <a:latin typeface="Gill Sans MT"/>
                <a:cs typeface="Gill Sans MT"/>
              </a:rPr>
              <a:t>detection</a:t>
            </a:r>
            <a:endParaRPr sz="1463">
              <a:latin typeface="Gill Sans MT"/>
              <a:cs typeface="Gill Sans MT"/>
            </a:endParaRPr>
          </a:p>
        </p:txBody>
      </p:sp>
      <p:sp>
        <p:nvSpPr>
          <p:cNvPr id="4" name="object 5">
            <a:extLst>
              <a:ext uri="{FF2B5EF4-FFF2-40B4-BE49-F238E27FC236}">
                <a16:creationId xmlns:a16="http://schemas.microsoft.com/office/drawing/2014/main" id="{98560A1F-1451-4DDB-A33B-13C489366F88}"/>
              </a:ext>
            </a:extLst>
          </p:cNvPr>
          <p:cNvSpPr/>
          <p:nvPr/>
        </p:nvSpPr>
        <p:spPr>
          <a:xfrm>
            <a:off x="1852422" y="2844546"/>
            <a:ext cx="3755612" cy="1228344"/>
          </a:xfrm>
          <a:prstGeom prst="rect">
            <a:avLst/>
          </a:prstGeom>
          <a:blipFill>
            <a:blip r:embed="rId2" cstate="print"/>
            <a:stretch>
              <a:fillRect/>
            </a:stretch>
          </a:blipFill>
        </p:spPr>
        <p:txBody>
          <a:bodyPr wrap="square" lIns="0" tIns="0" rIns="0" bIns="0" rtlCol="0"/>
          <a:lstStyle/>
          <a:p>
            <a:endParaRPr sz="1138"/>
          </a:p>
        </p:txBody>
      </p:sp>
      <p:sp>
        <p:nvSpPr>
          <p:cNvPr id="5" name="object 6">
            <a:extLst>
              <a:ext uri="{FF2B5EF4-FFF2-40B4-BE49-F238E27FC236}">
                <a16:creationId xmlns:a16="http://schemas.microsoft.com/office/drawing/2014/main" id="{46C7B32D-C3ED-48DF-A811-E2868B332C31}"/>
              </a:ext>
            </a:extLst>
          </p:cNvPr>
          <p:cNvSpPr/>
          <p:nvPr/>
        </p:nvSpPr>
        <p:spPr>
          <a:xfrm>
            <a:off x="1827210" y="4516054"/>
            <a:ext cx="3870423" cy="1451699"/>
          </a:xfrm>
          <a:prstGeom prst="rect">
            <a:avLst/>
          </a:prstGeom>
          <a:blipFill>
            <a:blip r:embed="rId3" cstate="print"/>
            <a:stretch>
              <a:fillRect/>
            </a:stretch>
          </a:blipFill>
        </p:spPr>
        <p:txBody>
          <a:bodyPr wrap="square" lIns="0" tIns="0" rIns="0" bIns="0" rtlCol="0"/>
          <a:lstStyle/>
          <a:p>
            <a:endParaRPr sz="1138"/>
          </a:p>
        </p:txBody>
      </p:sp>
    </p:spTree>
    <p:extLst>
      <p:ext uri="{BB962C8B-B14F-4D97-AF65-F5344CB8AC3E}">
        <p14:creationId xmlns:p14="http://schemas.microsoft.com/office/powerpoint/2010/main" val="300959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1A401602-3075-4083-B01D-E3FF112C9FA7}"/>
              </a:ext>
            </a:extLst>
          </p:cNvPr>
          <p:cNvSpPr txBox="1"/>
          <p:nvPr/>
        </p:nvSpPr>
        <p:spPr>
          <a:xfrm>
            <a:off x="289090" y="1470161"/>
            <a:ext cx="3203456" cy="751392"/>
          </a:xfrm>
          <a:prstGeom prst="rect">
            <a:avLst/>
          </a:prstGeom>
        </p:spPr>
        <p:txBody>
          <a:bodyPr vert="horz" wrap="square" lIns="0" tIns="146526" rIns="0" bIns="0" rtlCol="0">
            <a:spAutoFit/>
          </a:bodyPr>
          <a:lstStyle/>
          <a:p>
            <a:pPr marL="181094" indent="-171291">
              <a:spcBef>
                <a:spcPts val="1154"/>
              </a:spcBef>
              <a:buFont typeface="Arial"/>
              <a:buChar char="•"/>
              <a:tabLst>
                <a:tab pos="181610" algn="l"/>
              </a:tabLst>
            </a:pPr>
            <a:r>
              <a:rPr sz="1625" spc="-4" dirty="0">
                <a:latin typeface="Gill Sans MT"/>
                <a:cs typeface="Gill Sans MT"/>
              </a:rPr>
              <a:t>Classification </a:t>
            </a:r>
            <a:r>
              <a:rPr sz="1625" dirty="0">
                <a:latin typeface="Gill Sans MT"/>
                <a:cs typeface="Gill Sans MT"/>
              </a:rPr>
              <a:t>vs.</a:t>
            </a:r>
            <a:r>
              <a:rPr sz="1625" spc="-382" dirty="0">
                <a:latin typeface="Gill Sans MT"/>
                <a:cs typeface="Gill Sans MT"/>
              </a:rPr>
              <a:t> </a:t>
            </a:r>
            <a:r>
              <a:rPr sz="1625" spc="-4" dirty="0">
                <a:latin typeface="Gill Sans MT"/>
                <a:cs typeface="Gill Sans MT"/>
              </a:rPr>
              <a:t>Anomaly </a:t>
            </a:r>
            <a:r>
              <a:rPr sz="1625" dirty="0">
                <a:latin typeface="Gill Sans MT"/>
                <a:cs typeface="Gill Sans MT"/>
              </a:rPr>
              <a:t>Detection</a:t>
            </a:r>
            <a:endParaRPr sz="1625">
              <a:latin typeface="Gill Sans MT"/>
              <a:cs typeface="Gill Sans MT"/>
            </a:endParaRPr>
          </a:p>
          <a:p>
            <a:pPr marL="524193" lvl="1" indent="-171291">
              <a:spcBef>
                <a:spcPts val="963"/>
              </a:spcBef>
              <a:buFont typeface="Wingdings"/>
              <a:buChar char=""/>
              <a:tabLst>
                <a:tab pos="524193" algn="l"/>
              </a:tabLst>
            </a:pPr>
            <a:r>
              <a:rPr sz="1463" dirty="0">
                <a:latin typeface="Gill Sans MT"/>
                <a:cs typeface="Gill Sans MT"/>
              </a:rPr>
              <a:t>Which one to</a:t>
            </a:r>
            <a:r>
              <a:rPr sz="1463" spc="-28" dirty="0">
                <a:latin typeface="Gill Sans MT"/>
                <a:cs typeface="Gill Sans MT"/>
              </a:rPr>
              <a:t> </a:t>
            </a:r>
            <a:r>
              <a:rPr sz="1463" dirty="0">
                <a:latin typeface="Gill Sans MT"/>
                <a:cs typeface="Gill Sans MT"/>
              </a:rPr>
              <a:t>use?</a:t>
            </a:r>
            <a:endParaRPr sz="1463">
              <a:latin typeface="Gill Sans MT"/>
              <a:cs typeface="Gill Sans MT"/>
            </a:endParaRPr>
          </a:p>
        </p:txBody>
      </p:sp>
      <p:sp>
        <p:nvSpPr>
          <p:cNvPr id="3" name="object 4">
            <a:extLst>
              <a:ext uri="{FF2B5EF4-FFF2-40B4-BE49-F238E27FC236}">
                <a16:creationId xmlns:a16="http://schemas.microsoft.com/office/drawing/2014/main" id="{E6F5E075-FB68-4B2C-AC55-BE224F7C4259}"/>
              </a:ext>
            </a:extLst>
          </p:cNvPr>
          <p:cNvSpPr txBox="1"/>
          <p:nvPr/>
        </p:nvSpPr>
        <p:spPr>
          <a:xfrm>
            <a:off x="1571338" y="2521363"/>
            <a:ext cx="1787208" cy="626863"/>
          </a:xfrm>
          <a:prstGeom prst="rect">
            <a:avLst/>
          </a:prstGeom>
          <a:solidFill>
            <a:srgbClr val="A4A4A4"/>
          </a:solidFill>
          <a:ln w="12700">
            <a:solidFill>
              <a:srgbClr val="787878"/>
            </a:solidFill>
          </a:ln>
        </p:spPr>
        <p:txBody>
          <a:bodyPr vert="horz" wrap="square" lIns="0" tIns="174903" rIns="0" bIns="0" rtlCol="0">
            <a:spAutoFit/>
          </a:bodyPr>
          <a:lstStyle/>
          <a:p>
            <a:pPr algn="ctr">
              <a:spcBef>
                <a:spcPts val="1377"/>
              </a:spcBef>
            </a:pPr>
            <a:r>
              <a:rPr sz="1463" dirty="0">
                <a:latin typeface="Gill Sans MT"/>
                <a:cs typeface="Gill Sans MT"/>
              </a:rPr>
              <a:t>Is </a:t>
            </a:r>
            <a:r>
              <a:rPr sz="1463" spc="-8" dirty="0">
                <a:latin typeface="Gill Sans MT"/>
                <a:cs typeface="Gill Sans MT"/>
              </a:rPr>
              <a:t>there </a:t>
            </a:r>
            <a:r>
              <a:rPr sz="1463" dirty="0">
                <a:latin typeface="Gill Sans MT"/>
                <a:cs typeface="Gill Sans MT"/>
              </a:rPr>
              <a:t>a </a:t>
            </a:r>
            <a:r>
              <a:rPr sz="1463" spc="-16" dirty="0">
                <a:latin typeface="Gill Sans MT"/>
                <a:cs typeface="Gill Sans MT"/>
              </a:rPr>
              <a:t>severe</a:t>
            </a:r>
            <a:r>
              <a:rPr sz="1463" spc="-61" dirty="0">
                <a:latin typeface="Gill Sans MT"/>
                <a:cs typeface="Gill Sans MT"/>
              </a:rPr>
              <a:t> </a:t>
            </a:r>
            <a:r>
              <a:rPr sz="1463" dirty="0">
                <a:latin typeface="Gill Sans MT"/>
                <a:cs typeface="Gill Sans MT"/>
              </a:rPr>
              <a:t>class</a:t>
            </a:r>
            <a:endParaRPr sz="1463">
              <a:latin typeface="Gill Sans MT"/>
              <a:cs typeface="Gill Sans MT"/>
            </a:endParaRPr>
          </a:p>
          <a:p>
            <a:pPr algn="ctr">
              <a:spcBef>
                <a:spcPts val="4"/>
              </a:spcBef>
            </a:pPr>
            <a:r>
              <a:rPr sz="1463" spc="-4" dirty="0">
                <a:latin typeface="Gill Sans MT"/>
                <a:cs typeface="Gill Sans MT"/>
              </a:rPr>
              <a:t>imbalance?</a:t>
            </a:r>
            <a:endParaRPr sz="1463">
              <a:latin typeface="Gill Sans MT"/>
              <a:cs typeface="Gill Sans MT"/>
            </a:endParaRPr>
          </a:p>
        </p:txBody>
      </p:sp>
      <p:sp>
        <p:nvSpPr>
          <p:cNvPr id="4" name="object 5">
            <a:extLst>
              <a:ext uri="{FF2B5EF4-FFF2-40B4-BE49-F238E27FC236}">
                <a16:creationId xmlns:a16="http://schemas.microsoft.com/office/drawing/2014/main" id="{9C469A16-E4BF-4ADD-97B7-3A10F02FF7AE}"/>
              </a:ext>
            </a:extLst>
          </p:cNvPr>
          <p:cNvSpPr txBox="1"/>
          <p:nvPr/>
        </p:nvSpPr>
        <p:spPr>
          <a:xfrm>
            <a:off x="4151851" y="2521362"/>
            <a:ext cx="1787208" cy="739978"/>
          </a:xfrm>
          <a:prstGeom prst="rect">
            <a:avLst/>
          </a:prstGeom>
          <a:solidFill>
            <a:srgbClr val="A4A4A4"/>
          </a:solidFill>
          <a:ln w="12700">
            <a:solidFill>
              <a:srgbClr val="787878"/>
            </a:solidFill>
          </a:ln>
        </p:spPr>
        <p:txBody>
          <a:bodyPr vert="horz" wrap="square" lIns="0" tIns="63976" rIns="0" bIns="0" rtlCol="0">
            <a:spAutoFit/>
          </a:bodyPr>
          <a:lstStyle/>
          <a:p>
            <a:pPr marL="166132" marR="160457" algn="ctr">
              <a:spcBef>
                <a:spcPts val="504"/>
              </a:spcBef>
            </a:pPr>
            <a:r>
              <a:rPr sz="1463" spc="-12" dirty="0">
                <a:latin typeface="Gill Sans MT"/>
                <a:cs typeface="Gill Sans MT"/>
              </a:rPr>
              <a:t>Are </a:t>
            </a:r>
            <a:r>
              <a:rPr sz="1463" spc="-8" dirty="0">
                <a:latin typeface="Gill Sans MT"/>
                <a:cs typeface="Gill Sans MT"/>
              </a:rPr>
              <a:t>there</a:t>
            </a:r>
            <a:r>
              <a:rPr sz="1463" spc="-61" dirty="0">
                <a:latin typeface="Gill Sans MT"/>
                <a:cs typeface="Gill Sans MT"/>
              </a:rPr>
              <a:t> </a:t>
            </a:r>
            <a:r>
              <a:rPr sz="1463" dirty="0">
                <a:latin typeface="Gill Sans MT"/>
                <a:cs typeface="Gill Sans MT"/>
              </a:rPr>
              <a:t>sufficient  minority class  examples?</a:t>
            </a:r>
          </a:p>
        </p:txBody>
      </p:sp>
      <p:sp>
        <p:nvSpPr>
          <p:cNvPr id="5" name="object 6">
            <a:extLst>
              <a:ext uri="{FF2B5EF4-FFF2-40B4-BE49-F238E27FC236}">
                <a16:creationId xmlns:a16="http://schemas.microsoft.com/office/drawing/2014/main" id="{C55697BA-7108-407B-8C09-8770342062A6}"/>
              </a:ext>
            </a:extLst>
          </p:cNvPr>
          <p:cNvSpPr/>
          <p:nvPr/>
        </p:nvSpPr>
        <p:spPr>
          <a:xfrm>
            <a:off x="3358134" y="2895313"/>
            <a:ext cx="794028" cy="61913"/>
          </a:xfrm>
          <a:custGeom>
            <a:avLst/>
            <a:gdLst/>
            <a:ahLst/>
            <a:cxnLst/>
            <a:rect l="l" t="t" r="r" b="b"/>
            <a:pathLst>
              <a:path w="977264" h="76200">
                <a:moveTo>
                  <a:pt x="900811" y="0"/>
                </a:moveTo>
                <a:lnTo>
                  <a:pt x="900811" y="76200"/>
                </a:lnTo>
                <a:lnTo>
                  <a:pt x="964311" y="44450"/>
                </a:lnTo>
                <a:lnTo>
                  <a:pt x="913511" y="44450"/>
                </a:lnTo>
                <a:lnTo>
                  <a:pt x="913511" y="31750"/>
                </a:lnTo>
                <a:lnTo>
                  <a:pt x="964311" y="31750"/>
                </a:lnTo>
                <a:lnTo>
                  <a:pt x="900811" y="0"/>
                </a:lnTo>
                <a:close/>
              </a:path>
              <a:path w="977264" h="76200">
                <a:moveTo>
                  <a:pt x="900811" y="31750"/>
                </a:moveTo>
                <a:lnTo>
                  <a:pt x="0" y="31750"/>
                </a:lnTo>
                <a:lnTo>
                  <a:pt x="0" y="44450"/>
                </a:lnTo>
                <a:lnTo>
                  <a:pt x="900811" y="44450"/>
                </a:lnTo>
                <a:lnTo>
                  <a:pt x="900811" y="31750"/>
                </a:lnTo>
                <a:close/>
              </a:path>
              <a:path w="977264" h="76200">
                <a:moveTo>
                  <a:pt x="964311" y="31750"/>
                </a:moveTo>
                <a:lnTo>
                  <a:pt x="913511" y="31750"/>
                </a:lnTo>
                <a:lnTo>
                  <a:pt x="913511" y="44450"/>
                </a:lnTo>
                <a:lnTo>
                  <a:pt x="964311" y="44450"/>
                </a:lnTo>
                <a:lnTo>
                  <a:pt x="977011" y="38100"/>
                </a:lnTo>
                <a:lnTo>
                  <a:pt x="964311" y="31750"/>
                </a:lnTo>
                <a:close/>
              </a:path>
            </a:pathLst>
          </a:custGeom>
          <a:solidFill>
            <a:srgbClr val="000000"/>
          </a:solidFill>
        </p:spPr>
        <p:txBody>
          <a:bodyPr wrap="square" lIns="0" tIns="0" rIns="0" bIns="0" rtlCol="0"/>
          <a:lstStyle/>
          <a:p>
            <a:endParaRPr sz="1138"/>
          </a:p>
        </p:txBody>
      </p:sp>
      <p:sp>
        <p:nvSpPr>
          <p:cNvPr id="6" name="object 7">
            <a:extLst>
              <a:ext uri="{FF2B5EF4-FFF2-40B4-BE49-F238E27FC236}">
                <a16:creationId xmlns:a16="http://schemas.microsoft.com/office/drawing/2014/main" id="{8B1BF857-3726-40D8-A3DC-82273FA52A13}"/>
              </a:ext>
            </a:extLst>
          </p:cNvPr>
          <p:cNvSpPr txBox="1"/>
          <p:nvPr/>
        </p:nvSpPr>
        <p:spPr>
          <a:xfrm>
            <a:off x="3724450" y="2645972"/>
            <a:ext cx="270867" cy="235546"/>
          </a:xfrm>
          <a:prstGeom prst="rect">
            <a:avLst/>
          </a:prstGeom>
        </p:spPr>
        <p:txBody>
          <a:bodyPr vert="horz" wrap="square" lIns="0" tIns="10319" rIns="0" bIns="0" rtlCol="0">
            <a:spAutoFit/>
          </a:bodyPr>
          <a:lstStyle/>
          <a:p>
            <a:pPr marL="10319">
              <a:spcBef>
                <a:spcPts val="81"/>
              </a:spcBef>
            </a:pPr>
            <a:r>
              <a:rPr sz="1463" spc="-186" dirty="0">
                <a:solidFill>
                  <a:srgbClr val="0000FF"/>
                </a:solidFill>
                <a:latin typeface="Gill Sans MT"/>
                <a:cs typeface="Gill Sans MT"/>
              </a:rPr>
              <a:t>Y</a:t>
            </a:r>
            <a:r>
              <a:rPr sz="1463" dirty="0">
                <a:solidFill>
                  <a:srgbClr val="0000FF"/>
                </a:solidFill>
                <a:latin typeface="Gill Sans MT"/>
                <a:cs typeface="Gill Sans MT"/>
              </a:rPr>
              <a:t>es</a:t>
            </a:r>
            <a:endParaRPr sz="1463">
              <a:latin typeface="Gill Sans MT"/>
              <a:cs typeface="Gill Sans MT"/>
            </a:endParaRPr>
          </a:p>
        </p:txBody>
      </p:sp>
      <p:sp>
        <p:nvSpPr>
          <p:cNvPr id="7" name="object 8">
            <a:extLst>
              <a:ext uri="{FF2B5EF4-FFF2-40B4-BE49-F238E27FC236}">
                <a16:creationId xmlns:a16="http://schemas.microsoft.com/office/drawing/2014/main" id="{9B010DC0-6975-42C0-8C52-F6420A493966}"/>
              </a:ext>
            </a:extLst>
          </p:cNvPr>
          <p:cNvSpPr txBox="1"/>
          <p:nvPr/>
        </p:nvSpPr>
        <p:spPr>
          <a:xfrm>
            <a:off x="6224475" y="2656126"/>
            <a:ext cx="268288" cy="235546"/>
          </a:xfrm>
          <a:prstGeom prst="rect">
            <a:avLst/>
          </a:prstGeom>
        </p:spPr>
        <p:txBody>
          <a:bodyPr vert="horz" wrap="square" lIns="0" tIns="10319" rIns="0" bIns="0" rtlCol="0">
            <a:spAutoFit/>
          </a:bodyPr>
          <a:lstStyle/>
          <a:p>
            <a:pPr marL="10319">
              <a:spcBef>
                <a:spcPts val="81"/>
              </a:spcBef>
            </a:pPr>
            <a:r>
              <a:rPr sz="1463" spc="-4" dirty="0">
                <a:solidFill>
                  <a:srgbClr val="FF0000"/>
                </a:solidFill>
                <a:latin typeface="Gill Sans MT"/>
                <a:cs typeface="Gill Sans MT"/>
              </a:rPr>
              <a:t>No</a:t>
            </a:r>
            <a:endParaRPr sz="1463">
              <a:latin typeface="Gill Sans MT"/>
              <a:cs typeface="Gill Sans MT"/>
            </a:endParaRPr>
          </a:p>
        </p:txBody>
      </p:sp>
      <p:sp>
        <p:nvSpPr>
          <p:cNvPr id="8" name="object 9">
            <a:extLst>
              <a:ext uri="{FF2B5EF4-FFF2-40B4-BE49-F238E27FC236}">
                <a16:creationId xmlns:a16="http://schemas.microsoft.com/office/drawing/2014/main" id="{1A250EAE-AE45-4CE4-833D-5073861F5BA0}"/>
              </a:ext>
            </a:extLst>
          </p:cNvPr>
          <p:cNvSpPr/>
          <p:nvPr/>
        </p:nvSpPr>
        <p:spPr>
          <a:xfrm>
            <a:off x="6843807" y="2511457"/>
            <a:ext cx="1621076" cy="829628"/>
          </a:xfrm>
          <a:custGeom>
            <a:avLst/>
            <a:gdLst/>
            <a:ahLst/>
            <a:cxnLst/>
            <a:rect l="l" t="t" r="r" b="b"/>
            <a:pathLst>
              <a:path w="1995170" h="1021079">
                <a:moveTo>
                  <a:pt x="997457" y="0"/>
                </a:moveTo>
                <a:lnTo>
                  <a:pt x="934372" y="1004"/>
                </a:lnTo>
                <a:lnTo>
                  <a:pt x="872330" y="3978"/>
                </a:lnTo>
                <a:lnTo>
                  <a:pt x="811448" y="8861"/>
                </a:lnTo>
                <a:lnTo>
                  <a:pt x="751842" y="15593"/>
                </a:lnTo>
                <a:lnTo>
                  <a:pt x="693631" y="24115"/>
                </a:lnTo>
                <a:lnTo>
                  <a:pt x="636930" y="34368"/>
                </a:lnTo>
                <a:lnTo>
                  <a:pt x="581857" y="46290"/>
                </a:lnTo>
                <a:lnTo>
                  <a:pt x="528527" y="59822"/>
                </a:lnTo>
                <a:lnTo>
                  <a:pt x="477059" y="74904"/>
                </a:lnTo>
                <a:lnTo>
                  <a:pt x="427569" y="91478"/>
                </a:lnTo>
                <a:lnTo>
                  <a:pt x="380173" y="109482"/>
                </a:lnTo>
                <a:lnTo>
                  <a:pt x="334988" y="128856"/>
                </a:lnTo>
                <a:lnTo>
                  <a:pt x="292131" y="149542"/>
                </a:lnTo>
                <a:lnTo>
                  <a:pt x="251720" y="171479"/>
                </a:lnTo>
                <a:lnTo>
                  <a:pt x="213870" y="194607"/>
                </a:lnTo>
                <a:lnTo>
                  <a:pt x="178698" y="218867"/>
                </a:lnTo>
                <a:lnTo>
                  <a:pt x="146322" y="244199"/>
                </a:lnTo>
                <a:lnTo>
                  <a:pt x="116858" y="270542"/>
                </a:lnTo>
                <a:lnTo>
                  <a:pt x="67134" y="326026"/>
                </a:lnTo>
                <a:lnTo>
                  <a:pt x="30460" y="384839"/>
                </a:lnTo>
                <a:lnTo>
                  <a:pt x="7770" y="446503"/>
                </a:lnTo>
                <a:lnTo>
                  <a:pt x="0" y="510539"/>
                </a:lnTo>
                <a:lnTo>
                  <a:pt x="1962" y="542824"/>
                </a:lnTo>
                <a:lnTo>
                  <a:pt x="17309" y="605734"/>
                </a:lnTo>
                <a:lnTo>
                  <a:pt x="47107" y="666033"/>
                </a:lnTo>
                <a:lnTo>
                  <a:pt x="90423" y="723241"/>
                </a:lnTo>
                <a:lnTo>
                  <a:pt x="146322" y="776880"/>
                </a:lnTo>
                <a:lnTo>
                  <a:pt x="178698" y="802212"/>
                </a:lnTo>
                <a:lnTo>
                  <a:pt x="213870" y="826472"/>
                </a:lnTo>
                <a:lnTo>
                  <a:pt x="251720" y="849600"/>
                </a:lnTo>
                <a:lnTo>
                  <a:pt x="292131" y="871537"/>
                </a:lnTo>
                <a:lnTo>
                  <a:pt x="334988" y="892223"/>
                </a:lnTo>
                <a:lnTo>
                  <a:pt x="380173" y="911597"/>
                </a:lnTo>
                <a:lnTo>
                  <a:pt x="427569" y="929601"/>
                </a:lnTo>
                <a:lnTo>
                  <a:pt x="477059" y="946175"/>
                </a:lnTo>
                <a:lnTo>
                  <a:pt x="528527" y="961257"/>
                </a:lnTo>
                <a:lnTo>
                  <a:pt x="581857" y="974789"/>
                </a:lnTo>
                <a:lnTo>
                  <a:pt x="636930" y="986711"/>
                </a:lnTo>
                <a:lnTo>
                  <a:pt x="693631" y="996964"/>
                </a:lnTo>
                <a:lnTo>
                  <a:pt x="751842" y="1005486"/>
                </a:lnTo>
                <a:lnTo>
                  <a:pt x="811448" y="1012218"/>
                </a:lnTo>
                <a:lnTo>
                  <a:pt x="872330" y="1017101"/>
                </a:lnTo>
                <a:lnTo>
                  <a:pt x="934372" y="1020075"/>
                </a:lnTo>
                <a:lnTo>
                  <a:pt x="997457" y="1021080"/>
                </a:lnTo>
                <a:lnTo>
                  <a:pt x="1060543" y="1020075"/>
                </a:lnTo>
                <a:lnTo>
                  <a:pt x="1122585" y="1017101"/>
                </a:lnTo>
                <a:lnTo>
                  <a:pt x="1183467" y="1012218"/>
                </a:lnTo>
                <a:lnTo>
                  <a:pt x="1243073" y="1005486"/>
                </a:lnTo>
                <a:lnTo>
                  <a:pt x="1301284" y="996964"/>
                </a:lnTo>
                <a:lnTo>
                  <a:pt x="1357985" y="986711"/>
                </a:lnTo>
                <a:lnTo>
                  <a:pt x="1413058" y="974789"/>
                </a:lnTo>
                <a:lnTo>
                  <a:pt x="1466388" y="961257"/>
                </a:lnTo>
                <a:lnTo>
                  <a:pt x="1517856" y="946175"/>
                </a:lnTo>
                <a:lnTo>
                  <a:pt x="1567346" y="929601"/>
                </a:lnTo>
                <a:lnTo>
                  <a:pt x="1614742" y="911597"/>
                </a:lnTo>
                <a:lnTo>
                  <a:pt x="1659927" y="892223"/>
                </a:lnTo>
                <a:lnTo>
                  <a:pt x="1702784" y="871537"/>
                </a:lnTo>
                <a:lnTo>
                  <a:pt x="1743195" y="849600"/>
                </a:lnTo>
                <a:lnTo>
                  <a:pt x="1781045" y="826472"/>
                </a:lnTo>
                <a:lnTo>
                  <a:pt x="1816217" y="802212"/>
                </a:lnTo>
                <a:lnTo>
                  <a:pt x="1848593" y="776880"/>
                </a:lnTo>
                <a:lnTo>
                  <a:pt x="1878057" y="750537"/>
                </a:lnTo>
                <a:lnTo>
                  <a:pt x="1927781" y="695053"/>
                </a:lnTo>
                <a:lnTo>
                  <a:pt x="1964455" y="636240"/>
                </a:lnTo>
                <a:lnTo>
                  <a:pt x="1987145" y="574576"/>
                </a:lnTo>
                <a:lnTo>
                  <a:pt x="1994916" y="510539"/>
                </a:lnTo>
                <a:lnTo>
                  <a:pt x="1992953" y="478255"/>
                </a:lnTo>
                <a:lnTo>
                  <a:pt x="1977606" y="415345"/>
                </a:lnTo>
                <a:lnTo>
                  <a:pt x="1947808" y="355046"/>
                </a:lnTo>
                <a:lnTo>
                  <a:pt x="1904492" y="297838"/>
                </a:lnTo>
                <a:lnTo>
                  <a:pt x="1848593" y="244199"/>
                </a:lnTo>
                <a:lnTo>
                  <a:pt x="1816217" y="218867"/>
                </a:lnTo>
                <a:lnTo>
                  <a:pt x="1781045" y="194607"/>
                </a:lnTo>
                <a:lnTo>
                  <a:pt x="1743195" y="171479"/>
                </a:lnTo>
                <a:lnTo>
                  <a:pt x="1702784" y="149542"/>
                </a:lnTo>
                <a:lnTo>
                  <a:pt x="1659927" y="128856"/>
                </a:lnTo>
                <a:lnTo>
                  <a:pt x="1614742" y="109482"/>
                </a:lnTo>
                <a:lnTo>
                  <a:pt x="1567346" y="91478"/>
                </a:lnTo>
                <a:lnTo>
                  <a:pt x="1517856" y="74904"/>
                </a:lnTo>
                <a:lnTo>
                  <a:pt x="1466388" y="59822"/>
                </a:lnTo>
                <a:lnTo>
                  <a:pt x="1413058" y="46290"/>
                </a:lnTo>
                <a:lnTo>
                  <a:pt x="1357985" y="34368"/>
                </a:lnTo>
                <a:lnTo>
                  <a:pt x="1301284" y="24115"/>
                </a:lnTo>
                <a:lnTo>
                  <a:pt x="1243073" y="15593"/>
                </a:lnTo>
                <a:lnTo>
                  <a:pt x="1183467" y="8861"/>
                </a:lnTo>
                <a:lnTo>
                  <a:pt x="1122585" y="3978"/>
                </a:lnTo>
                <a:lnTo>
                  <a:pt x="1060543" y="1004"/>
                </a:lnTo>
                <a:lnTo>
                  <a:pt x="997457" y="0"/>
                </a:lnTo>
                <a:close/>
              </a:path>
            </a:pathLst>
          </a:custGeom>
          <a:solidFill>
            <a:srgbClr val="FFC000"/>
          </a:solidFill>
        </p:spPr>
        <p:txBody>
          <a:bodyPr wrap="square" lIns="0" tIns="0" rIns="0" bIns="0" rtlCol="0"/>
          <a:lstStyle/>
          <a:p>
            <a:endParaRPr sz="1138"/>
          </a:p>
        </p:txBody>
      </p:sp>
      <p:sp>
        <p:nvSpPr>
          <p:cNvPr id="9" name="object 10">
            <a:extLst>
              <a:ext uri="{FF2B5EF4-FFF2-40B4-BE49-F238E27FC236}">
                <a16:creationId xmlns:a16="http://schemas.microsoft.com/office/drawing/2014/main" id="{C2F37F6B-4D1E-4735-88E2-6E3A76CD6FD6}"/>
              </a:ext>
            </a:extLst>
          </p:cNvPr>
          <p:cNvSpPr/>
          <p:nvPr/>
        </p:nvSpPr>
        <p:spPr>
          <a:xfrm>
            <a:off x="6843807" y="2511457"/>
            <a:ext cx="1621076" cy="829628"/>
          </a:xfrm>
          <a:custGeom>
            <a:avLst/>
            <a:gdLst/>
            <a:ahLst/>
            <a:cxnLst/>
            <a:rect l="l" t="t" r="r" b="b"/>
            <a:pathLst>
              <a:path w="1995170" h="1021079">
                <a:moveTo>
                  <a:pt x="0" y="510539"/>
                </a:moveTo>
                <a:lnTo>
                  <a:pt x="7770" y="446503"/>
                </a:lnTo>
                <a:lnTo>
                  <a:pt x="30460" y="384839"/>
                </a:lnTo>
                <a:lnTo>
                  <a:pt x="67134" y="326026"/>
                </a:lnTo>
                <a:lnTo>
                  <a:pt x="116858" y="270542"/>
                </a:lnTo>
                <a:lnTo>
                  <a:pt x="146322" y="244199"/>
                </a:lnTo>
                <a:lnTo>
                  <a:pt x="178698" y="218867"/>
                </a:lnTo>
                <a:lnTo>
                  <a:pt x="213870" y="194607"/>
                </a:lnTo>
                <a:lnTo>
                  <a:pt x="251720" y="171479"/>
                </a:lnTo>
                <a:lnTo>
                  <a:pt x="292131" y="149542"/>
                </a:lnTo>
                <a:lnTo>
                  <a:pt x="334988" y="128856"/>
                </a:lnTo>
                <a:lnTo>
                  <a:pt x="380173" y="109482"/>
                </a:lnTo>
                <a:lnTo>
                  <a:pt x="427569" y="91478"/>
                </a:lnTo>
                <a:lnTo>
                  <a:pt x="477059" y="74904"/>
                </a:lnTo>
                <a:lnTo>
                  <a:pt x="528527" y="59822"/>
                </a:lnTo>
                <a:lnTo>
                  <a:pt x="581857" y="46290"/>
                </a:lnTo>
                <a:lnTo>
                  <a:pt x="636930" y="34368"/>
                </a:lnTo>
                <a:lnTo>
                  <a:pt x="693631" y="24115"/>
                </a:lnTo>
                <a:lnTo>
                  <a:pt x="751842" y="15593"/>
                </a:lnTo>
                <a:lnTo>
                  <a:pt x="811448" y="8861"/>
                </a:lnTo>
                <a:lnTo>
                  <a:pt x="872330" y="3978"/>
                </a:lnTo>
                <a:lnTo>
                  <a:pt x="934372" y="1004"/>
                </a:lnTo>
                <a:lnTo>
                  <a:pt x="997457" y="0"/>
                </a:lnTo>
                <a:lnTo>
                  <a:pt x="1060543" y="1004"/>
                </a:lnTo>
                <a:lnTo>
                  <a:pt x="1122585" y="3978"/>
                </a:lnTo>
                <a:lnTo>
                  <a:pt x="1183467" y="8861"/>
                </a:lnTo>
                <a:lnTo>
                  <a:pt x="1243073" y="15593"/>
                </a:lnTo>
                <a:lnTo>
                  <a:pt x="1301284" y="24115"/>
                </a:lnTo>
                <a:lnTo>
                  <a:pt x="1357985" y="34368"/>
                </a:lnTo>
                <a:lnTo>
                  <a:pt x="1413058" y="46290"/>
                </a:lnTo>
                <a:lnTo>
                  <a:pt x="1466388" y="59822"/>
                </a:lnTo>
                <a:lnTo>
                  <a:pt x="1517856" y="74904"/>
                </a:lnTo>
                <a:lnTo>
                  <a:pt x="1567346" y="91478"/>
                </a:lnTo>
                <a:lnTo>
                  <a:pt x="1614742" y="109482"/>
                </a:lnTo>
                <a:lnTo>
                  <a:pt x="1659927" y="128856"/>
                </a:lnTo>
                <a:lnTo>
                  <a:pt x="1702784" y="149542"/>
                </a:lnTo>
                <a:lnTo>
                  <a:pt x="1743195" y="171479"/>
                </a:lnTo>
                <a:lnTo>
                  <a:pt x="1781045" y="194607"/>
                </a:lnTo>
                <a:lnTo>
                  <a:pt x="1816217" y="218867"/>
                </a:lnTo>
                <a:lnTo>
                  <a:pt x="1848593" y="244199"/>
                </a:lnTo>
                <a:lnTo>
                  <a:pt x="1878057" y="270542"/>
                </a:lnTo>
                <a:lnTo>
                  <a:pt x="1927781" y="326026"/>
                </a:lnTo>
                <a:lnTo>
                  <a:pt x="1964455" y="384839"/>
                </a:lnTo>
                <a:lnTo>
                  <a:pt x="1987145" y="446503"/>
                </a:lnTo>
                <a:lnTo>
                  <a:pt x="1994916" y="510539"/>
                </a:lnTo>
                <a:lnTo>
                  <a:pt x="1992953" y="542824"/>
                </a:lnTo>
                <a:lnTo>
                  <a:pt x="1977606" y="605734"/>
                </a:lnTo>
                <a:lnTo>
                  <a:pt x="1947808" y="666033"/>
                </a:lnTo>
                <a:lnTo>
                  <a:pt x="1904492" y="723241"/>
                </a:lnTo>
                <a:lnTo>
                  <a:pt x="1848593" y="776880"/>
                </a:lnTo>
                <a:lnTo>
                  <a:pt x="1816217" y="802212"/>
                </a:lnTo>
                <a:lnTo>
                  <a:pt x="1781045" y="826472"/>
                </a:lnTo>
                <a:lnTo>
                  <a:pt x="1743195" y="849600"/>
                </a:lnTo>
                <a:lnTo>
                  <a:pt x="1702784" y="871537"/>
                </a:lnTo>
                <a:lnTo>
                  <a:pt x="1659927" y="892223"/>
                </a:lnTo>
                <a:lnTo>
                  <a:pt x="1614742" y="911597"/>
                </a:lnTo>
                <a:lnTo>
                  <a:pt x="1567346" y="929601"/>
                </a:lnTo>
                <a:lnTo>
                  <a:pt x="1517856" y="946175"/>
                </a:lnTo>
                <a:lnTo>
                  <a:pt x="1466388" y="961257"/>
                </a:lnTo>
                <a:lnTo>
                  <a:pt x="1413058" y="974789"/>
                </a:lnTo>
                <a:lnTo>
                  <a:pt x="1357985" y="986711"/>
                </a:lnTo>
                <a:lnTo>
                  <a:pt x="1301284" y="996964"/>
                </a:lnTo>
                <a:lnTo>
                  <a:pt x="1243073" y="1005486"/>
                </a:lnTo>
                <a:lnTo>
                  <a:pt x="1183467" y="1012218"/>
                </a:lnTo>
                <a:lnTo>
                  <a:pt x="1122585" y="1017101"/>
                </a:lnTo>
                <a:lnTo>
                  <a:pt x="1060543" y="1020075"/>
                </a:lnTo>
                <a:lnTo>
                  <a:pt x="997457" y="1021080"/>
                </a:lnTo>
                <a:lnTo>
                  <a:pt x="934372" y="1020075"/>
                </a:lnTo>
                <a:lnTo>
                  <a:pt x="872330" y="1017101"/>
                </a:lnTo>
                <a:lnTo>
                  <a:pt x="811448" y="1012218"/>
                </a:lnTo>
                <a:lnTo>
                  <a:pt x="751842" y="1005486"/>
                </a:lnTo>
                <a:lnTo>
                  <a:pt x="693631" y="996964"/>
                </a:lnTo>
                <a:lnTo>
                  <a:pt x="636930" y="986711"/>
                </a:lnTo>
                <a:lnTo>
                  <a:pt x="581857" y="974789"/>
                </a:lnTo>
                <a:lnTo>
                  <a:pt x="528527" y="961257"/>
                </a:lnTo>
                <a:lnTo>
                  <a:pt x="477059" y="946175"/>
                </a:lnTo>
                <a:lnTo>
                  <a:pt x="427569" y="929601"/>
                </a:lnTo>
                <a:lnTo>
                  <a:pt x="380173" y="911597"/>
                </a:lnTo>
                <a:lnTo>
                  <a:pt x="334988" y="892223"/>
                </a:lnTo>
                <a:lnTo>
                  <a:pt x="292131" y="871537"/>
                </a:lnTo>
                <a:lnTo>
                  <a:pt x="251720" y="849600"/>
                </a:lnTo>
                <a:lnTo>
                  <a:pt x="213870" y="826472"/>
                </a:lnTo>
                <a:lnTo>
                  <a:pt x="178698" y="802212"/>
                </a:lnTo>
                <a:lnTo>
                  <a:pt x="146322" y="776880"/>
                </a:lnTo>
                <a:lnTo>
                  <a:pt x="116858" y="750537"/>
                </a:lnTo>
                <a:lnTo>
                  <a:pt x="67134" y="695053"/>
                </a:lnTo>
                <a:lnTo>
                  <a:pt x="30460" y="636240"/>
                </a:lnTo>
                <a:lnTo>
                  <a:pt x="7770" y="574576"/>
                </a:lnTo>
                <a:lnTo>
                  <a:pt x="0" y="510539"/>
                </a:lnTo>
                <a:close/>
              </a:path>
            </a:pathLst>
          </a:custGeom>
          <a:ln w="12699">
            <a:solidFill>
              <a:srgbClr val="BB8B00"/>
            </a:solidFill>
          </a:ln>
        </p:spPr>
        <p:txBody>
          <a:bodyPr wrap="square" lIns="0" tIns="0" rIns="0" bIns="0" rtlCol="0"/>
          <a:lstStyle/>
          <a:p>
            <a:endParaRPr sz="1138"/>
          </a:p>
        </p:txBody>
      </p:sp>
      <p:sp>
        <p:nvSpPr>
          <p:cNvPr id="10" name="object 11">
            <a:extLst>
              <a:ext uri="{FF2B5EF4-FFF2-40B4-BE49-F238E27FC236}">
                <a16:creationId xmlns:a16="http://schemas.microsoft.com/office/drawing/2014/main" id="{96F93065-5E3F-4CFF-9443-F10A909DF971}"/>
              </a:ext>
            </a:extLst>
          </p:cNvPr>
          <p:cNvSpPr txBox="1"/>
          <p:nvPr/>
        </p:nvSpPr>
        <p:spPr>
          <a:xfrm>
            <a:off x="7263678" y="2686359"/>
            <a:ext cx="780613" cy="460671"/>
          </a:xfrm>
          <a:prstGeom prst="rect">
            <a:avLst/>
          </a:prstGeom>
        </p:spPr>
        <p:txBody>
          <a:bodyPr vert="horz" wrap="square" lIns="0" tIns="10319" rIns="0" bIns="0" rtlCol="0">
            <a:spAutoFit/>
          </a:bodyPr>
          <a:lstStyle/>
          <a:p>
            <a:pPr marL="58301">
              <a:spcBef>
                <a:spcPts val="81"/>
              </a:spcBef>
            </a:pPr>
            <a:r>
              <a:rPr sz="1463" spc="-4" dirty="0">
                <a:latin typeface="Gill Sans MT"/>
                <a:cs typeface="Gill Sans MT"/>
              </a:rPr>
              <a:t>Anomaly</a:t>
            </a:r>
            <a:endParaRPr sz="1463">
              <a:latin typeface="Gill Sans MT"/>
              <a:cs typeface="Gill Sans MT"/>
            </a:endParaRPr>
          </a:p>
          <a:p>
            <a:pPr marL="10319"/>
            <a:r>
              <a:rPr sz="1463" dirty="0">
                <a:latin typeface="Gill Sans MT"/>
                <a:cs typeface="Gill Sans MT"/>
              </a:rPr>
              <a:t>Dete</a:t>
            </a:r>
            <a:r>
              <a:rPr sz="1463" spc="4" dirty="0">
                <a:latin typeface="Gill Sans MT"/>
                <a:cs typeface="Gill Sans MT"/>
              </a:rPr>
              <a:t>c</a:t>
            </a:r>
            <a:r>
              <a:rPr sz="1463" dirty="0">
                <a:latin typeface="Gill Sans MT"/>
                <a:cs typeface="Gill Sans MT"/>
              </a:rPr>
              <a:t>tion</a:t>
            </a:r>
            <a:endParaRPr sz="1463">
              <a:latin typeface="Gill Sans MT"/>
              <a:cs typeface="Gill Sans MT"/>
            </a:endParaRPr>
          </a:p>
        </p:txBody>
      </p:sp>
      <p:sp>
        <p:nvSpPr>
          <p:cNvPr id="11" name="object 12">
            <a:extLst>
              <a:ext uri="{FF2B5EF4-FFF2-40B4-BE49-F238E27FC236}">
                <a16:creationId xmlns:a16="http://schemas.microsoft.com/office/drawing/2014/main" id="{18DDE5C6-CB13-4893-BA40-5DD5DB2A68DE}"/>
              </a:ext>
            </a:extLst>
          </p:cNvPr>
          <p:cNvSpPr/>
          <p:nvPr/>
        </p:nvSpPr>
        <p:spPr>
          <a:xfrm>
            <a:off x="6843807" y="3755897"/>
            <a:ext cx="1621076" cy="829628"/>
          </a:xfrm>
          <a:custGeom>
            <a:avLst/>
            <a:gdLst/>
            <a:ahLst/>
            <a:cxnLst/>
            <a:rect l="l" t="t" r="r" b="b"/>
            <a:pathLst>
              <a:path w="1995170" h="1021079">
                <a:moveTo>
                  <a:pt x="997457" y="0"/>
                </a:moveTo>
                <a:lnTo>
                  <a:pt x="934372" y="1004"/>
                </a:lnTo>
                <a:lnTo>
                  <a:pt x="872330" y="3978"/>
                </a:lnTo>
                <a:lnTo>
                  <a:pt x="811448" y="8861"/>
                </a:lnTo>
                <a:lnTo>
                  <a:pt x="751842" y="15593"/>
                </a:lnTo>
                <a:lnTo>
                  <a:pt x="693631" y="24115"/>
                </a:lnTo>
                <a:lnTo>
                  <a:pt x="636930" y="34368"/>
                </a:lnTo>
                <a:lnTo>
                  <a:pt x="581857" y="46290"/>
                </a:lnTo>
                <a:lnTo>
                  <a:pt x="528527" y="59822"/>
                </a:lnTo>
                <a:lnTo>
                  <a:pt x="477059" y="74904"/>
                </a:lnTo>
                <a:lnTo>
                  <a:pt x="427569" y="91478"/>
                </a:lnTo>
                <a:lnTo>
                  <a:pt x="380173" y="109482"/>
                </a:lnTo>
                <a:lnTo>
                  <a:pt x="334988" y="128856"/>
                </a:lnTo>
                <a:lnTo>
                  <a:pt x="292131" y="149542"/>
                </a:lnTo>
                <a:lnTo>
                  <a:pt x="251720" y="171479"/>
                </a:lnTo>
                <a:lnTo>
                  <a:pt x="213870" y="194607"/>
                </a:lnTo>
                <a:lnTo>
                  <a:pt x="178698" y="218867"/>
                </a:lnTo>
                <a:lnTo>
                  <a:pt x="146322" y="244199"/>
                </a:lnTo>
                <a:lnTo>
                  <a:pt x="116858" y="270542"/>
                </a:lnTo>
                <a:lnTo>
                  <a:pt x="67134" y="326026"/>
                </a:lnTo>
                <a:lnTo>
                  <a:pt x="30460" y="384839"/>
                </a:lnTo>
                <a:lnTo>
                  <a:pt x="7770" y="446503"/>
                </a:lnTo>
                <a:lnTo>
                  <a:pt x="0" y="510539"/>
                </a:lnTo>
                <a:lnTo>
                  <a:pt x="1962" y="542824"/>
                </a:lnTo>
                <a:lnTo>
                  <a:pt x="17309" y="605734"/>
                </a:lnTo>
                <a:lnTo>
                  <a:pt x="47107" y="666033"/>
                </a:lnTo>
                <a:lnTo>
                  <a:pt x="90423" y="723241"/>
                </a:lnTo>
                <a:lnTo>
                  <a:pt x="146322" y="776880"/>
                </a:lnTo>
                <a:lnTo>
                  <a:pt x="178698" y="802212"/>
                </a:lnTo>
                <a:lnTo>
                  <a:pt x="213870" y="826472"/>
                </a:lnTo>
                <a:lnTo>
                  <a:pt x="251720" y="849600"/>
                </a:lnTo>
                <a:lnTo>
                  <a:pt x="292131" y="871537"/>
                </a:lnTo>
                <a:lnTo>
                  <a:pt x="334988" y="892223"/>
                </a:lnTo>
                <a:lnTo>
                  <a:pt x="380173" y="911597"/>
                </a:lnTo>
                <a:lnTo>
                  <a:pt x="427569" y="929601"/>
                </a:lnTo>
                <a:lnTo>
                  <a:pt x="477059" y="946175"/>
                </a:lnTo>
                <a:lnTo>
                  <a:pt x="528527" y="961257"/>
                </a:lnTo>
                <a:lnTo>
                  <a:pt x="581857" y="974789"/>
                </a:lnTo>
                <a:lnTo>
                  <a:pt x="636930" y="986711"/>
                </a:lnTo>
                <a:lnTo>
                  <a:pt x="693631" y="996964"/>
                </a:lnTo>
                <a:lnTo>
                  <a:pt x="751842" y="1005486"/>
                </a:lnTo>
                <a:lnTo>
                  <a:pt x="811448" y="1012218"/>
                </a:lnTo>
                <a:lnTo>
                  <a:pt x="872330" y="1017101"/>
                </a:lnTo>
                <a:lnTo>
                  <a:pt x="934372" y="1020075"/>
                </a:lnTo>
                <a:lnTo>
                  <a:pt x="997457" y="1021080"/>
                </a:lnTo>
                <a:lnTo>
                  <a:pt x="1060543" y="1020075"/>
                </a:lnTo>
                <a:lnTo>
                  <a:pt x="1122585" y="1017101"/>
                </a:lnTo>
                <a:lnTo>
                  <a:pt x="1183467" y="1012218"/>
                </a:lnTo>
                <a:lnTo>
                  <a:pt x="1243073" y="1005486"/>
                </a:lnTo>
                <a:lnTo>
                  <a:pt x="1301284" y="996964"/>
                </a:lnTo>
                <a:lnTo>
                  <a:pt x="1357985" y="986711"/>
                </a:lnTo>
                <a:lnTo>
                  <a:pt x="1413058" y="974789"/>
                </a:lnTo>
                <a:lnTo>
                  <a:pt x="1466388" y="961257"/>
                </a:lnTo>
                <a:lnTo>
                  <a:pt x="1517856" y="946175"/>
                </a:lnTo>
                <a:lnTo>
                  <a:pt x="1567346" y="929601"/>
                </a:lnTo>
                <a:lnTo>
                  <a:pt x="1614742" y="911597"/>
                </a:lnTo>
                <a:lnTo>
                  <a:pt x="1659927" y="892223"/>
                </a:lnTo>
                <a:lnTo>
                  <a:pt x="1702784" y="871537"/>
                </a:lnTo>
                <a:lnTo>
                  <a:pt x="1743195" y="849600"/>
                </a:lnTo>
                <a:lnTo>
                  <a:pt x="1781045" y="826472"/>
                </a:lnTo>
                <a:lnTo>
                  <a:pt x="1816217" y="802212"/>
                </a:lnTo>
                <a:lnTo>
                  <a:pt x="1848593" y="776880"/>
                </a:lnTo>
                <a:lnTo>
                  <a:pt x="1878057" y="750537"/>
                </a:lnTo>
                <a:lnTo>
                  <a:pt x="1927781" y="695053"/>
                </a:lnTo>
                <a:lnTo>
                  <a:pt x="1964455" y="636240"/>
                </a:lnTo>
                <a:lnTo>
                  <a:pt x="1987145" y="574576"/>
                </a:lnTo>
                <a:lnTo>
                  <a:pt x="1994916" y="510539"/>
                </a:lnTo>
                <a:lnTo>
                  <a:pt x="1992953" y="478255"/>
                </a:lnTo>
                <a:lnTo>
                  <a:pt x="1977606" y="415345"/>
                </a:lnTo>
                <a:lnTo>
                  <a:pt x="1947808" y="355046"/>
                </a:lnTo>
                <a:lnTo>
                  <a:pt x="1904492" y="297838"/>
                </a:lnTo>
                <a:lnTo>
                  <a:pt x="1848593" y="244199"/>
                </a:lnTo>
                <a:lnTo>
                  <a:pt x="1816217" y="218867"/>
                </a:lnTo>
                <a:lnTo>
                  <a:pt x="1781045" y="194607"/>
                </a:lnTo>
                <a:lnTo>
                  <a:pt x="1743195" y="171479"/>
                </a:lnTo>
                <a:lnTo>
                  <a:pt x="1702784" y="149542"/>
                </a:lnTo>
                <a:lnTo>
                  <a:pt x="1659927" y="128856"/>
                </a:lnTo>
                <a:lnTo>
                  <a:pt x="1614742" y="109482"/>
                </a:lnTo>
                <a:lnTo>
                  <a:pt x="1567346" y="91478"/>
                </a:lnTo>
                <a:lnTo>
                  <a:pt x="1517856" y="74904"/>
                </a:lnTo>
                <a:lnTo>
                  <a:pt x="1466388" y="59822"/>
                </a:lnTo>
                <a:lnTo>
                  <a:pt x="1413058" y="46290"/>
                </a:lnTo>
                <a:lnTo>
                  <a:pt x="1357985" y="34368"/>
                </a:lnTo>
                <a:lnTo>
                  <a:pt x="1301284" y="24115"/>
                </a:lnTo>
                <a:lnTo>
                  <a:pt x="1243073" y="15593"/>
                </a:lnTo>
                <a:lnTo>
                  <a:pt x="1183467" y="8861"/>
                </a:lnTo>
                <a:lnTo>
                  <a:pt x="1122585" y="3978"/>
                </a:lnTo>
                <a:lnTo>
                  <a:pt x="1060543" y="1004"/>
                </a:lnTo>
                <a:lnTo>
                  <a:pt x="997457" y="0"/>
                </a:lnTo>
                <a:close/>
              </a:path>
            </a:pathLst>
          </a:custGeom>
          <a:solidFill>
            <a:srgbClr val="6FAC46"/>
          </a:solidFill>
        </p:spPr>
        <p:txBody>
          <a:bodyPr wrap="square" lIns="0" tIns="0" rIns="0" bIns="0" rtlCol="0"/>
          <a:lstStyle/>
          <a:p>
            <a:endParaRPr sz="1138"/>
          </a:p>
        </p:txBody>
      </p:sp>
      <p:sp>
        <p:nvSpPr>
          <p:cNvPr id="12" name="object 13">
            <a:extLst>
              <a:ext uri="{FF2B5EF4-FFF2-40B4-BE49-F238E27FC236}">
                <a16:creationId xmlns:a16="http://schemas.microsoft.com/office/drawing/2014/main" id="{7CA87D1A-0864-43A7-84B8-92110AC80278}"/>
              </a:ext>
            </a:extLst>
          </p:cNvPr>
          <p:cNvSpPr/>
          <p:nvPr/>
        </p:nvSpPr>
        <p:spPr>
          <a:xfrm>
            <a:off x="6843807" y="3755897"/>
            <a:ext cx="1621076" cy="829628"/>
          </a:xfrm>
          <a:custGeom>
            <a:avLst/>
            <a:gdLst/>
            <a:ahLst/>
            <a:cxnLst/>
            <a:rect l="l" t="t" r="r" b="b"/>
            <a:pathLst>
              <a:path w="1995170" h="1021079">
                <a:moveTo>
                  <a:pt x="0" y="510539"/>
                </a:moveTo>
                <a:lnTo>
                  <a:pt x="7770" y="446503"/>
                </a:lnTo>
                <a:lnTo>
                  <a:pt x="30460" y="384839"/>
                </a:lnTo>
                <a:lnTo>
                  <a:pt x="67134" y="326026"/>
                </a:lnTo>
                <a:lnTo>
                  <a:pt x="116858" y="270542"/>
                </a:lnTo>
                <a:lnTo>
                  <a:pt x="146322" y="244199"/>
                </a:lnTo>
                <a:lnTo>
                  <a:pt x="178698" y="218867"/>
                </a:lnTo>
                <a:lnTo>
                  <a:pt x="213870" y="194607"/>
                </a:lnTo>
                <a:lnTo>
                  <a:pt x="251720" y="171479"/>
                </a:lnTo>
                <a:lnTo>
                  <a:pt x="292131" y="149542"/>
                </a:lnTo>
                <a:lnTo>
                  <a:pt x="334988" y="128856"/>
                </a:lnTo>
                <a:lnTo>
                  <a:pt x="380173" y="109482"/>
                </a:lnTo>
                <a:lnTo>
                  <a:pt x="427569" y="91478"/>
                </a:lnTo>
                <a:lnTo>
                  <a:pt x="477059" y="74904"/>
                </a:lnTo>
                <a:lnTo>
                  <a:pt x="528527" y="59822"/>
                </a:lnTo>
                <a:lnTo>
                  <a:pt x="581857" y="46290"/>
                </a:lnTo>
                <a:lnTo>
                  <a:pt x="636930" y="34368"/>
                </a:lnTo>
                <a:lnTo>
                  <a:pt x="693631" y="24115"/>
                </a:lnTo>
                <a:lnTo>
                  <a:pt x="751842" y="15593"/>
                </a:lnTo>
                <a:lnTo>
                  <a:pt x="811448" y="8861"/>
                </a:lnTo>
                <a:lnTo>
                  <a:pt x="872330" y="3978"/>
                </a:lnTo>
                <a:lnTo>
                  <a:pt x="934372" y="1004"/>
                </a:lnTo>
                <a:lnTo>
                  <a:pt x="997457" y="0"/>
                </a:lnTo>
                <a:lnTo>
                  <a:pt x="1060543" y="1004"/>
                </a:lnTo>
                <a:lnTo>
                  <a:pt x="1122585" y="3978"/>
                </a:lnTo>
                <a:lnTo>
                  <a:pt x="1183467" y="8861"/>
                </a:lnTo>
                <a:lnTo>
                  <a:pt x="1243073" y="15593"/>
                </a:lnTo>
                <a:lnTo>
                  <a:pt x="1301284" y="24115"/>
                </a:lnTo>
                <a:lnTo>
                  <a:pt x="1357985" y="34368"/>
                </a:lnTo>
                <a:lnTo>
                  <a:pt x="1413058" y="46290"/>
                </a:lnTo>
                <a:lnTo>
                  <a:pt x="1466388" y="59822"/>
                </a:lnTo>
                <a:lnTo>
                  <a:pt x="1517856" y="74904"/>
                </a:lnTo>
                <a:lnTo>
                  <a:pt x="1567346" y="91478"/>
                </a:lnTo>
                <a:lnTo>
                  <a:pt x="1614742" y="109482"/>
                </a:lnTo>
                <a:lnTo>
                  <a:pt x="1659927" y="128856"/>
                </a:lnTo>
                <a:lnTo>
                  <a:pt x="1702784" y="149542"/>
                </a:lnTo>
                <a:lnTo>
                  <a:pt x="1743195" y="171479"/>
                </a:lnTo>
                <a:lnTo>
                  <a:pt x="1781045" y="194607"/>
                </a:lnTo>
                <a:lnTo>
                  <a:pt x="1816217" y="218867"/>
                </a:lnTo>
                <a:lnTo>
                  <a:pt x="1848593" y="244199"/>
                </a:lnTo>
                <a:lnTo>
                  <a:pt x="1878057" y="270542"/>
                </a:lnTo>
                <a:lnTo>
                  <a:pt x="1927781" y="326026"/>
                </a:lnTo>
                <a:lnTo>
                  <a:pt x="1964455" y="384839"/>
                </a:lnTo>
                <a:lnTo>
                  <a:pt x="1987145" y="446503"/>
                </a:lnTo>
                <a:lnTo>
                  <a:pt x="1994916" y="510539"/>
                </a:lnTo>
                <a:lnTo>
                  <a:pt x="1992953" y="542824"/>
                </a:lnTo>
                <a:lnTo>
                  <a:pt x="1977606" y="605734"/>
                </a:lnTo>
                <a:lnTo>
                  <a:pt x="1947808" y="666033"/>
                </a:lnTo>
                <a:lnTo>
                  <a:pt x="1904492" y="723241"/>
                </a:lnTo>
                <a:lnTo>
                  <a:pt x="1848593" y="776880"/>
                </a:lnTo>
                <a:lnTo>
                  <a:pt x="1816217" y="802212"/>
                </a:lnTo>
                <a:lnTo>
                  <a:pt x="1781045" y="826472"/>
                </a:lnTo>
                <a:lnTo>
                  <a:pt x="1743195" y="849600"/>
                </a:lnTo>
                <a:lnTo>
                  <a:pt x="1702784" y="871537"/>
                </a:lnTo>
                <a:lnTo>
                  <a:pt x="1659927" y="892223"/>
                </a:lnTo>
                <a:lnTo>
                  <a:pt x="1614742" y="911597"/>
                </a:lnTo>
                <a:lnTo>
                  <a:pt x="1567346" y="929601"/>
                </a:lnTo>
                <a:lnTo>
                  <a:pt x="1517856" y="946175"/>
                </a:lnTo>
                <a:lnTo>
                  <a:pt x="1466388" y="961257"/>
                </a:lnTo>
                <a:lnTo>
                  <a:pt x="1413058" y="974789"/>
                </a:lnTo>
                <a:lnTo>
                  <a:pt x="1357985" y="986711"/>
                </a:lnTo>
                <a:lnTo>
                  <a:pt x="1301284" y="996964"/>
                </a:lnTo>
                <a:lnTo>
                  <a:pt x="1243073" y="1005486"/>
                </a:lnTo>
                <a:lnTo>
                  <a:pt x="1183467" y="1012218"/>
                </a:lnTo>
                <a:lnTo>
                  <a:pt x="1122585" y="1017101"/>
                </a:lnTo>
                <a:lnTo>
                  <a:pt x="1060543" y="1020075"/>
                </a:lnTo>
                <a:lnTo>
                  <a:pt x="997457" y="1021080"/>
                </a:lnTo>
                <a:lnTo>
                  <a:pt x="934372" y="1020075"/>
                </a:lnTo>
                <a:lnTo>
                  <a:pt x="872330" y="1017101"/>
                </a:lnTo>
                <a:lnTo>
                  <a:pt x="811448" y="1012218"/>
                </a:lnTo>
                <a:lnTo>
                  <a:pt x="751842" y="1005486"/>
                </a:lnTo>
                <a:lnTo>
                  <a:pt x="693631" y="996964"/>
                </a:lnTo>
                <a:lnTo>
                  <a:pt x="636930" y="986711"/>
                </a:lnTo>
                <a:lnTo>
                  <a:pt x="581857" y="974789"/>
                </a:lnTo>
                <a:lnTo>
                  <a:pt x="528527" y="961257"/>
                </a:lnTo>
                <a:lnTo>
                  <a:pt x="477059" y="946175"/>
                </a:lnTo>
                <a:lnTo>
                  <a:pt x="427569" y="929601"/>
                </a:lnTo>
                <a:lnTo>
                  <a:pt x="380173" y="911597"/>
                </a:lnTo>
                <a:lnTo>
                  <a:pt x="334988" y="892223"/>
                </a:lnTo>
                <a:lnTo>
                  <a:pt x="292131" y="871537"/>
                </a:lnTo>
                <a:lnTo>
                  <a:pt x="251720" y="849600"/>
                </a:lnTo>
                <a:lnTo>
                  <a:pt x="213870" y="826472"/>
                </a:lnTo>
                <a:lnTo>
                  <a:pt x="178698" y="802212"/>
                </a:lnTo>
                <a:lnTo>
                  <a:pt x="146322" y="776880"/>
                </a:lnTo>
                <a:lnTo>
                  <a:pt x="116858" y="750537"/>
                </a:lnTo>
                <a:lnTo>
                  <a:pt x="67134" y="695053"/>
                </a:lnTo>
                <a:lnTo>
                  <a:pt x="30460" y="636240"/>
                </a:lnTo>
                <a:lnTo>
                  <a:pt x="7770" y="574576"/>
                </a:lnTo>
                <a:lnTo>
                  <a:pt x="0" y="510539"/>
                </a:lnTo>
                <a:close/>
              </a:path>
            </a:pathLst>
          </a:custGeom>
          <a:ln w="12700">
            <a:solidFill>
              <a:srgbClr val="507D31"/>
            </a:solidFill>
          </a:ln>
        </p:spPr>
        <p:txBody>
          <a:bodyPr wrap="square" lIns="0" tIns="0" rIns="0" bIns="0" rtlCol="0"/>
          <a:lstStyle/>
          <a:p>
            <a:endParaRPr sz="1138"/>
          </a:p>
        </p:txBody>
      </p:sp>
      <p:sp>
        <p:nvSpPr>
          <p:cNvPr id="13" name="object 14">
            <a:extLst>
              <a:ext uri="{FF2B5EF4-FFF2-40B4-BE49-F238E27FC236}">
                <a16:creationId xmlns:a16="http://schemas.microsoft.com/office/drawing/2014/main" id="{6FB8BF8E-71B6-41FB-ACC6-8A03F69B1E74}"/>
              </a:ext>
            </a:extLst>
          </p:cNvPr>
          <p:cNvSpPr txBox="1"/>
          <p:nvPr/>
        </p:nvSpPr>
        <p:spPr>
          <a:xfrm>
            <a:off x="7152235" y="4042037"/>
            <a:ext cx="1002983" cy="235546"/>
          </a:xfrm>
          <a:prstGeom prst="rect">
            <a:avLst/>
          </a:prstGeom>
        </p:spPr>
        <p:txBody>
          <a:bodyPr vert="horz" wrap="square" lIns="0" tIns="10319" rIns="0" bIns="0" rtlCol="0">
            <a:spAutoFit/>
          </a:bodyPr>
          <a:lstStyle/>
          <a:p>
            <a:pPr marL="10319">
              <a:spcBef>
                <a:spcPts val="81"/>
              </a:spcBef>
            </a:pPr>
            <a:r>
              <a:rPr sz="1463" spc="-4" dirty="0">
                <a:latin typeface="Gill Sans MT"/>
                <a:cs typeface="Gill Sans MT"/>
              </a:rPr>
              <a:t>Classification</a:t>
            </a:r>
            <a:endParaRPr sz="1463">
              <a:latin typeface="Gill Sans MT"/>
              <a:cs typeface="Gill Sans MT"/>
            </a:endParaRPr>
          </a:p>
        </p:txBody>
      </p:sp>
      <p:sp>
        <p:nvSpPr>
          <p:cNvPr id="14" name="object 15">
            <a:extLst>
              <a:ext uri="{FF2B5EF4-FFF2-40B4-BE49-F238E27FC236}">
                <a16:creationId xmlns:a16="http://schemas.microsoft.com/office/drawing/2014/main" id="{C4223F60-3D7D-473E-99A8-FC602D77F706}"/>
              </a:ext>
            </a:extLst>
          </p:cNvPr>
          <p:cNvSpPr/>
          <p:nvPr/>
        </p:nvSpPr>
        <p:spPr>
          <a:xfrm>
            <a:off x="5938648" y="2895313"/>
            <a:ext cx="905470" cy="61913"/>
          </a:xfrm>
          <a:custGeom>
            <a:avLst/>
            <a:gdLst/>
            <a:ahLst/>
            <a:cxnLst/>
            <a:rect l="l" t="t" r="r" b="b"/>
            <a:pathLst>
              <a:path w="1114425" h="76200">
                <a:moveTo>
                  <a:pt x="1038225" y="0"/>
                </a:moveTo>
                <a:lnTo>
                  <a:pt x="1038225" y="76200"/>
                </a:lnTo>
                <a:lnTo>
                  <a:pt x="1101725" y="44450"/>
                </a:lnTo>
                <a:lnTo>
                  <a:pt x="1050925" y="44450"/>
                </a:lnTo>
                <a:lnTo>
                  <a:pt x="1050925" y="31750"/>
                </a:lnTo>
                <a:lnTo>
                  <a:pt x="1101725" y="31750"/>
                </a:lnTo>
                <a:lnTo>
                  <a:pt x="1038225" y="0"/>
                </a:lnTo>
                <a:close/>
              </a:path>
              <a:path w="1114425" h="76200">
                <a:moveTo>
                  <a:pt x="1038225" y="31750"/>
                </a:moveTo>
                <a:lnTo>
                  <a:pt x="0" y="31750"/>
                </a:lnTo>
                <a:lnTo>
                  <a:pt x="0" y="44450"/>
                </a:lnTo>
                <a:lnTo>
                  <a:pt x="1038225" y="44450"/>
                </a:lnTo>
                <a:lnTo>
                  <a:pt x="1038225" y="31750"/>
                </a:lnTo>
                <a:close/>
              </a:path>
              <a:path w="1114425" h="76200">
                <a:moveTo>
                  <a:pt x="1101725" y="31750"/>
                </a:moveTo>
                <a:lnTo>
                  <a:pt x="1050925" y="31750"/>
                </a:lnTo>
                <a:lnTo>
                  <a:pt x="1050925" y="44450"/>
                </a:lnTo>
                <a:lnTo>
                  <a:pt x="1101725" y="44450"/>
                </a:lnTo>
                <a:lnTo>
                  <a:pt x="1114425" y="38100"/>
                </a:lnTo>
                <a:lnTo>
                  <a:pt x="1101725" y="31750"/>
                </a:lnTo>
                <a:close/>
              </a:path>
            </a:pathLst>
          </a:custGeom>
          <a:solidFill>
            <a:srgbClr val="000000"/>
          </a:solidFill>
        </p:spPr>
        <p:txBody>
          <a:bodyPr wrap="square" lIns="0" tIns="0" rIns="0" bIns="0" rtlCol="0"/>
          <a:lstStyle/>
          <a:p>
            <a:endParaRPr sz="1138"/>
          </a:p>
        </p:txBody>
      </p:sp>
      <p:sp>
        <p:nvSpPr>
          <p:cNvPr id="15" name="object 16">
            <a:extLst>
              <a:ext uri="{FF2B5EF4-FFF2-40B4-BE49-F238E27FC236}">
                <a16:creationId xmlns:a16="http://schemas.microsoft.com/office/drawing/2014/main" id="{52C10236-9F74-4ACF-8387-E26A902384BF}"/>
              </a:ext>
            </a:extLst>
          </p:cNvPr>
          <p:cNvSpPr/>
          <p:nvPr/>
        </p:nvSpPr>
        <p:spPr>
          <a:xfrm>
            <a:off x="2458958" y="3332417"/>
            <a:ext cx="4384953" cy="869355"/>
          </a:xfrm>
          <a:custGeom>
            <a:avLst/>
            <a:gdLst/>
            <a:ahLst/>
            <a:cxnLst/>
            <a:rect l="l" t="t" r="r" b="b"/>
            <a:pathLst>
              <a:path w="5396865" h="1069975">
                <a:moveTo>
                  <a:pt x="5320157" y="993521"/>
                </a:moveTo>
                <a:lnTo>
                  <a:pt x="5320157" y="1069721"/>
                </a:lnTo>
                <a:lnTo>
                  <a:pt x="5383657" y="1037971"/>
                </a:lnTo>
                <a:lnTo>
                  <a:pt x="5332857" y="1037971"/>
                </a:lnTo>
                <a:lnTo>
                  <a:pt x="5332857" y="1025271"/>
                </a:lnTo>
                <a:lnTo>
                  <a:pt x="5383657" y="1025271"/>
                </a:lnTo>
                <a:lnTo>
                  <a:pt x="5320157" y="993521"/>
                </a:lnTo>
                <a:close/>
              </a:path>
              <a:path w="5396865" h="1069975">
                <a:moveTo>
                  <a:pt x="12700" y="0"/>
                </a:moveTo>
                <a:lnTo>
                  <a:pt x="0" y="0"/>
                </a:lnTo>
                <a:lnTo>
                  <a:pt x="0" y="1037971"/>
                </a:lnTo>
                <a:lnTo>
                  <a:pt x="5320157" y="1037971"/>
                </a:lnTo>
                <a:lnTo>
                  <a:pt x="5320157" y="1031621"/>
                </a:lnTo>
                <a:lnTo>
                  <a:pt x="12700" y="1031621"/>
                </a:lnTo>
                <a:lnTo>
                  <a:pt x="6350" y="1025271"/>
                </a:lnTo>
                <a:lnTo>
                  <a:pt x="12700" y="1025271"/>
                </a:lnTo>
                <a:lnTo>
                  <a:pt x="12700" y="0"/>
                </a:lnTo>
                <a:close/>
              </a:path>
              <a:path w="5396865" h="1069975">
                <a:moveTo>
                  <a:pt x="5383657" y="1025271"/>
                </a:moveTo>
                <a:lnTo>
                  <a:pt x="5332857" y="1025271"/>
                </a:lnTo>
                <a:lnTo>
                  <a:pt x="5332857" y="1037971"/>
                </a:lnTo>
                <a:lnTo>
                  <a:pt x="5383657" y="1037971"/>
                </a:lnTo>
                <a:lnTo>
                  <a:pt x="5396357" y="1031621"/>
                </a:lnTo>
                <a:lnTo>
                  <a:pt x="5383657" y="1025271"/>
                </a:lnTo>
                <a:close/>
              </a:path>
              <a:path w="5396865" h="1069975">
                <a:moveTo>
                  <a:pt x="12700" y="1025271"/>
                </a:moveTo>
                <a:lnTo>
                  <a:pt x="6350" y="1025271"/>
                </a:lnTo>
                <a:lnTo>
                  <a:pt x="12700" y="1031621"/>
                </a:lnTo>
                <a:lnTo>
                  <a:pt x="12700" y="1025271"/>
                </a:lnTo>
                <a:close/>
              </a:path>
              <a:path w="5396865" h="1069975">
                <a:moveTo>
                  <a:pt x="5320157" y="1025271"/>
                </a:moveTo>
                <a:lnTo>
                  <a:pt x="12700" y="1025271"/>
                </a:lnTo>
                <a:lnTo>
                  <a:pt x="12700" y="1031621"/>
                </a:lnTo>
                <a:lnTo>
                  <a:pt x="5320157" y="1031621"/>
                </a:lnTo>
                <a:lnTo>
                  <a:pt x="5320157" y="1025271"/>
                </a:lnTo>
                <a:close/>
              </a:path>
            </a:pathLst>
          </a:custGeom>
          <a:solidFill>
            <a:srgbClr val="000000"/>
          </a:solidFill>
        </p:spPr>
        <p:txBody>
          <a:bodyPr wrap="square" lIns="0" tIns="0" rIns="0" bIns="0" rtlCol="0"/>
          <a:lstStyle/>
          <a:p>
            <a:endParaRPr sz="1138"/>
          </a:p>
        </p:txBody>
      </p:sp>
      <p:sp>
        <p:nvSpPr>
          <p:cNvPr id="16" name="object 17">
            <a:extLst>
              <a:ext uri="{FF2B5EF4-FFF2-40B4-BE49-F238E27FC236}">
                <a16:creationId xmlns:a16="http://schemas.microsoft.com/office/drawing/2014/main" id="{E92F604A-9D8C-403F-A6AE-79F45169515D}"/>
              </a:ext>
            </a:extLst>
          </p:cNvPr>
          <p:cNvSpPr/>
          <p:nvPr/>
        </p:nvSpPr>
        <p:spPr>
          <a:xfrm>
            <a:off x="5039472" y="3332417"/>
            <a:ext cx="1804233" cy="869355"/>
          </a:xfrm>
          <a:custGeom>
            <a:avLst/>
            <a:gdLst/>
            <a:ahLst/>
            <a:cxnLst/>
            <a:rect l="l" t="t" r="r" b="b"/>
            <a:pathLst>
              <a:path w="2220595" h="1069975">
                <a:moveTo>
                  <a:pt x="2144014" y="993521"/>
                </a:moveTo>
                <a:lnTo>
                  <a:pt x="2144014" y="1069721"/>
                </a:lnTo>
                <a:lnTo>
                  <a:pt x="2207514" y="1037971"/>
                </a:lnTo>
                <a:lnTo>
                  <a:pt x="2156714" y="1037971"/>
                </a:lnTo>
                <a:lnTo>
                  <a:pt x="2156714" y="1025271"/>
                </a:lnTo>
                <a:lnTo>
                  <a:pt x="2207514" y="1025271"/>
                </a:lnTo>
                <a:lnTo>
                  <a:pt x="2144014" y="993521"/>
                </a:lnTo>
                <a:close/>
              </a:path>
              <a:path w="2220595" h="1069975">
                <a:moveTo>
                  <a:pt x="12700" y="0"/>
                </a:moveTo>
                <a:lnTo>
                  <a:pt x="0" y="0"/>
                </a:lnTo>
                <a:lnTo>
                  <a:pt x="0" y="1037971"/>
                </a:lnTo>
                <a:lnTo>
                  <a:pt x="2144014" y="1037971"/>
                </a:lnTo>
                <a:lnTo>
                  <a:pt x="2144014" y="1031621"/>
                </a:lnTo>
                <a:lnTo>
                  <a:pt x="12700" y="1031621"/>
                </a:lnTo>
                <a:lnTo>
                  <a:pt x="6350" y="1025271"/>
                </a:lnTo>
                <a:lnTo>
                  <a:pt x="12700" y="1025271"/>
                </a:lnTo>
                <a:lnTo>
                  <a:pt x="12700" y="0"/>
                </a:lnTo>
                <a:close/>
              </a:path>
              <a:path w="2220595" h="1069975">
                <a:moveTo>
                  <a:pt x="2207514" y="1025271"/>
                </a:moveTo>
                <a:lnTo>
                  <a:pt x="2156714" y="1025271"/>
                </a:lnTo>
                <a:lnTo>
                  <a:pt x="2156714" y="1037971"/>
                </a:lnTo>
                <a:lnTo>
                  <a:pt x="2207514" y="1037971"/>
                </a:lnTo>
                <a:lnTo>
                  <a:pt x="2220214" y="1031621"/>
                </a:lnTo>
                <a:lnTo>
                  <a:pt x="2207514" y="1025271"/>
                </a:lnTo>
                <a:close/>
              </a:path>
              <a:path w="2220595" h="1069975">
                <a:moveTo>
                  <a:pt x="12700" y="1025271"/>
                </a:moveTo>
                <a:lnTo>
                  <a:pt x="6350" y="1025271"/>
                </a:lnTo>
                <a:lnTo>
                  <a:pt x="12700" y="1031621"/>
                </a:lnTo>
                <a:lnTo>
                  <a:pt x="12700" y="1025271"/>
                </a:lnTo>
                <a:close/>
              </a:path>
              <a:path w="2220595" h="1069975">
                <a:moveTo>
                  <a:pt x="2144014" y="1025271"/>
                </a:moveTo>
                <a:lnTo>
                  <a:pt x="12700" y="1025271"/>
                </a:lnTo>
                <a:lnTo>
                  <a:pt x="12700" y="1031621"/>
                </a:lnTo>
                <a:lnTo>
                  <a:pt x="2144014" y="1031621"/>
                </a:lnTo>
                <a:lnTo>
                  <a:pt x="2144014" y="1025271"/>
                </a:lnTo>
                <a:close/>
              </a:path>
            </a:pathLst>
          </a:custGeom>
          <a:solidFill>
            <a:srgbClr val="000000"/>
          </a:solidFill>
        </p:spPr>
        <p:txBody>
          <a:bodyPr wrap="square" lIns="0" tIns="0" rIns="0" bIns="0" rtlCol="0"/>
          <a:lstStyle/>
          <a:p>
            <a:endParaRPr sz="1138"/>
          </a:p>
        </p:txBody>
      </p:sp>
      <p:sp>
        <p:nvSpPr>
          <p:cNvPr id="17" name="object 18">
            <a:extLst>
              <a:ext uri="{FF2B5EF4-FFF2-40B4-BE49-F238E27FC236}">
                <a16:creationId xmlns:a16="http://schemas.microsoft.com/office/drawing/2014/main" id="{6E1DCC04-CC56-4FDB-93BE-82DD3EDF1B9E}"/>
              </a:ext>
            </a:extLst>
          </p:cNvPr>
          <p:cNvSpPr txBox="1"/>
          <p:nvPr/>
        </p:nvSpPr>
        <p:spPr>
          <a:xfrm>
            <a:off x="2546667" y="3584359"/>
            <a:ext cx="268288" cy="235546"/>
          </a:xfrm>
          <a:prstGeom prst="rect">
            <a:avLst/>
          </a:prstGeom>
        </p:spPr>
        <p:txBody>
          <a:bodyPr vert="horz" wrap="square" lIns="0" tIns="10319" rIns="0" bIns="0" rtlCol="0">
            <a:spAutoFit/>
          </a:bodyPr>
          <a:lstStyle/>
          <a:p>
            <a:pPr marL="10319">
              <a:spcBef>
                <a:spcPts val="81"/>
              </a:spcBef>
            </a:pPr>
            <a:r>
              <a:rPr sz="1463" spc="-4" dirty="0">
                <a:solidFill>
                  <a:srgbClr val="FF0000"/>
                </a:solidFill>
                <a:latin typeface="Gill Sans MT"/>
                <a:cs typeface="Gill Sans MT"/>
              </a:rPr>
              <a:t>No</a:t>
            </a:r>
            <a:endParaRPr sz="1463">
              <a:latin typeface="Gill Sans MT"/>
              <a:cs typeface="Gill Sans MT"/>
            </a:endParaRPr>
          </a:p>
        </p:txBody>
      </p:sp>
      <p:sp>
        <p:nvSpPr>
          <p:cNvPr id="18" name="object 19">
            <a:extLst>
              <a:ext uri="{FF2B5EF4-FFF2-40B4-BE49-F238E27FC236}">
                <a16:creationId xmlns:a16="http://schemas.microsoft.com/office/drawing/2014/main" id="{3556E3D5-18DF-4930-A64F-ECB87D9482C9}"/>
              </a:ext>
            </a:extLst>
          </p:cNvPr>
          <p:cNvSpPr txBox="1"/>
          <p:nvPr/>
        </p:nvSpPr>
        <p:spPr>
          <a:xfrm>
            <a:off x="5211897" y="3584359"/>
            <a:ext cx="270867" cy="235546"/>
          </a:xfrm>
          <a:prstGeom prst="rect">
            <a:avLst/>
          </a:prstGeom>
        </p:spPr>
        <p:txBody>
          <a:bodyPr vert="horz" wrap="square" lIns="0" tIns="10319" rIns="0" bIns="0" rtlCol="0">
            <a:spAutoFit/>
          </a:bodyPr>
          <a:lstStyle/>
          <a:p>
            <a:pPr marL="10319">
              <a:spcBef>
                <a:spcPts val="81"/>
              </a:spcBef>
            </a:pPr>
            <a:r>
              <a:rPr sz="1463" spc="-186" dirty="0">
                <a:solidFill>
                  <a:srgbClr val="0000FF"/>
                </a:solidFill>
                <a:latin typeface="Gill Sans MT"/>
                <a:cs typeface="Gill Sans MT"/>
              </a:rPr>
              <a:t>Y</a:t>
            </a:r>
            <a:r>
              <a:rPr sz="1463" dirty="0">
                <a:solidFill>
                  <a:srgbClr val="0000FF"/>
                </a:solidFill>
                <a:latin typeface="Gill Sans MT"/>
                <a:cs typeface="Gill Sans MT"/>
              </a:rPr>
              <a:t>es</a:t>
            </a:r>
            <a:endParaRPr sz="1463">
              <a:latin typeface="Gill Sans MT"/>
              <a:cs typeface="Gill Sans MT"/>
            </a:endParaRPr>
          </a:p>
        </p:txBody>
      </p:sp>
    </p:spTree>
    <p:extLst>
      <p:ext uri="{BB962C8B-B14F-4D97-AF65-F5344CB8AC3E}">
        <p14:creationId xmlns:p14="http://schemas.microsoft.com/office/powerpoint/2010/main" val="351640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FD4098EC-747C-4D33-8617-B581FED668C3}"/>
              </a:ext>
            </a:extLst>
          </p:cNvPr>
          <p:cNvPicPr>
            <a:picLocks noChangeAspect="1"/>
          </p:cNvPicPr>
          <p:nvPr/>
        </p:nvPicPr>
        <p:blipFill>
          <a:blip r:embed="rId2"/>
          <a:stretch>
            <a:fillRect/>
          </a:stretch>
        </p:blipFill>
        <p:spPr>
          <a:xfrm>
            <a:off x="736135" y="806825"/>
            <a:ext cx="7726531" cy="4804590"/>
          </a:xfrm>
          <a:prstGeom prst="rect">
            <a:avLst/>
          </a:prstGeom>
        </p:spPr>
      </p:pic>
    </p:spTree>
    <p:extLst>
      <p:ext uri="{BB962C8B-B14F-4D97-AF65-F5344CB8AC3E}">
        <p14:creationId xmlns:p14="http://schemas.microsoft.com/office/powerpoint/2010/main" val="316024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E326346-CE73-4D3D-ACBD-57180F3462D9}"/>
              </a:ext>
            </a:extLst>
          </p:cNvPr>
          <p:cNvPicPr>
            <a:picLocks noChangeAspect="1"/>
          </p:cNvPicPr>
          <p:nvPr/>
        </p:nvPicPr>
        <p:blipFill>
          <a:blip r:embed="rId2"/>
          <a:stretch>
            <a:fillRect/>
          </a:stretch>
        </p:blipFill>
        <p:spPr>
          <a:xfrm>
            <a:off x="1435596" y="1451670"/>
            <a:ext cx="7034808" cy="3954661"/>
          </a:xfrm>
          <a:prstGeom prst="rect">
            <a:avLst/>
          </a:prstGeom>
        </p:spPr>
      </p:pic>
    </p:spTree>
    <p:extLst>
      <p:ext uri="{BB962C8B-B14F-4D97-AF65-F5344CB8AC3E}">
        <p14:creationId xmlns:p14="http://schemas.microsoft.com/office/powerpoint/2010/main" val="377433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0036A2D-8A46-4FAC-9D72-F02A18A5DE52}"/>
              </a:ext>
            </a:extLst>
          </p:cNvPr>
          <p:cNvPicPr>
            <a:picLocks noChangeAspect="1"/>
          </p:cNvPicPr>
          <p:nvPr/>
        </p:nvPicPr>
        <p:blipFill>
          <a:blip r:embed="rId2"/>
          <a:stretch>
            <a:fillRect/>
          </a:stretch>
        </p:blipFill>
        <p:spPr>
          <a:xfrm>
            <a:off x="1807071" y="1563886"/>
            <a:ext cx="6291858" cy="3730228"/>
          </a:xfrm>
          <a:prstGeom prst="rect">
            <a:avLst/>
          </a:prstGeom>
        </p:spPr>
      </p:pic>
    </p:spTree>
    <p:extLst>
      <p:ext uri="{BB962C8B-B14F-4D97-AF65-F5344CB8AC3E}">
        <p14:creationId xmlns:p14="http://schemas.microsoft.com/office/powerpoint/2010/main" val="100969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390F848-A908-4AD5-8A0C-5CE4C6B56220}"/>
              </a:ext>
            </a:extLst>
          </p:cNvPr>
          <p:cNvPicPr>
            <a:picLocks noChangeAspect="1"/>
          </p:cNvPicPr>
          <p:nvPr/>
        </p:nvPicPr>
        <p:blipFill>
          <a:blip r:embed="rId2"/>
          <a:stretch>
            <a:fillRect/>
          </a:stretch>
        </p:blipFill>
        <p:spPr>
          <a:xfrm>
            <a:off x="1049850" y="1297279"/>
            <a:ext cx="7424424" cy="4054878"/>
          </a:xfrm>
          <a:prstGeom prst="rect">
            <a:avLst/>
          </a:prstGeom>
        </p:spPr>
      </p:pic>
    </p:spTree>
    <p:extLst>
      <p:ext uri="{BB962C8B-B14F-4D97-AF65-F5344CB8AC3E}">
        <p14:creationId xmlns:p14="http://schemas.microsoft.com/office/powerpoint/2010/main" val="457250419"/>
      </p:ext>
    </p:extLst>
  </p:cSld>
  <p:clrMapOvr>
    <a:masterClrMapping/>
  </p:clrMapOvr>
</p:sld>
</file>

<file path=ppt/theme/theme1.xml><?xml version="1.0" encoding="utf-8"?>
<a:theme xmlns:a="http://schemas.openxmlformats.org/drawingml/2006/main" name="Office 테마">
  <a:themeElements>
    <a:clrScheme name="파랑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2515</Words>
  <Application>Microsoft Office PowerPoint</Application>
  <PresentationFormat>A4 용지(210x297mm)</PresentationFormat>
  <Paragraphs>591</Paragraphs>
  <Slides>27</Slides>
  <Notes>17</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27</vt:i4>
      </vt:variant>
    </vt:vector>
  </HeadingPairs>
  <TitlesOfParts>
    <vt:vector size="40" baseType="lpstr">
      <vt:lpstr>Calibri</vt:lpstr>
      <vt:lpstr>Noto Sans Symbols</vt:lpstr>
      <vt:lpstr>Dotum</vt:lpstr>
      <vt:lpstr>Gill Sans MT</vt:lpstr>
      <vt:lpstr>Batang</vt:lpstr>
      <vt:lpstr>HY견고딕</vt:lpstr>
      <vt:lpstr>맑은 고딕</vt:lpstr>
      <vt:lpstr>Arial</vt:lpstr>
      <vt:lpstr>Quattrocento Sans</vt:lpstr>
      <vt:lpstr>맑은 고딕</vt:lpstr>
      <vt:lpstr>Wingdings</vt:lpstr>
      <vt:lpstr>Noto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과제 개요</vt:lpstr>
      <vt:lpstr>3. 과제 목표</vt:lpstr>
      <vt:lpstr>1. R&amp;D과제 추진 계획 및 개발 내용</vt:lpstr>
      <vt:lpstr>1. R&amp;D과제 추진 계획 및 개발 내용</vt:lpstr>
      <vt:lpstr>2. IoT 데이터 수집 장치 S/W</vt:lpstr>
      <vt:lpstr>2. IoT 데이터 수집 장치 S/W</vt:lpstr>
      <vt:lpstr>3. 모니터링 시스템</vt:lpstr>
      <vt:lpstr>5. Tool Life 최적 시스템</vt:lpstr>
      <vt:lpstr>5. Tool Life 최적 시스템</vt:lpstr>
      <vt:lpstr>5. Tool Life 최적 시스템</vt:lpstr>
      <vt:lpstr>5. Tool Life 최적 시스템</vt:lpstr>
      <vt:lpstr>5. Tool Life 최적 시스템</vt:lpstr>
      <vt:lpstr>5. Tool Life 최적 시스템</vt:lpstr>
      <vt:lpstr>5. Tool Life 최적 시스템</vt:lpstr>
      <vt:lpstr>5. Tool Life 최적 시스템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과제 개요</dc:title>
  <dc:creator>sykim</dc:creator>
  <cp:lastModifiedBy>김 명수</cp:lastModifiedBy>
  <cp:revision>4</cp:revision>
  <dcterms:created xsi:type="dcterms:W3CDTF">2012-02-15T07:27:00Z</dcterms:created>
  <dcterms:modified xsi:type="dcterms:W3CDTF">2023-08-30T02:34:04Z</dcterms:modified>
</cp:coreProperties>
</file>